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9" d="100"/>
          <a:sy n="99" d="100"/>
        </p:scale>
        <p:origin x="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AE7E7-C90A-46D6-8F44-6A91C110ED47}" type="datetimeFigureOut">
              <a:rPr lang="en-US" smtClean="0"/>
              <a:t>4/1/2014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D88AC-A67F-4E52-ADE6-09D4A142DF0E}" type="slidenum">
              <a:rPr lang="en-US" smtClean="0"/>
              <a:t>‹#›</a:t>
            </a:fld>
            <a:endParaRPr lang="en-US"/>
          </a:p>
        </p:txBody>
      </p:sp>
    </p:spTree>
    <p:extLst>
      <p:ext uri="{BB962C8B-B14F-4D97-AF65-F5344CB8AC3E}">
        <p14:creationId xmlns:p14="http://schemas.microsoft.com/office/powerpoint/2010/main" val="263279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Therapeutic: if antibodies prevent AB from moving to a more toxic</a:t>
            </a:r>
            <a:r>
              <a:rPr lang="en-US" baseline="0" dirty="0" smtClean="0"/>
              <a:t> stage</a:t>
            </a:r>
          </a:p>
          <a:p>
            <a:r>
              <a:rPr lang="en-US" baseline="0" dirty="0" smtClean="0"/>
              <a:t>Diagnostic: to study which form of AB is most toxic</a:t>
            </a:r>
          </a:p>
          <a:p>
            <a:r>
              <a:rPr lang="en-US" baseline="0" dirty="0" smtClean="0"/>
              <a:t>Early Detection: bind to AB before cognitive symptoms are present</a:t>
            </a:r>
          </a:p>
          <a:p>
            <a:endParaRPr lang="en-US" baseline="0" dirty="0" smtClean="0"/>
          </a:p>
          <a:p>
            <a:r>
              <a:rPr lang="en-US" baseline="0" dirty="0" smtClean="0"/>
              <a:t>[A] Antibody binding to soluble AB forms (like oligomers) to prevent further aggregation</a:t>
            </a:r>
          </a:p>
          <a:p>
            <a:r>
              <a:rPr lang="en-US" baseline="0" dirty="0" smtClean="0"/>
              <a:t>[B] Bind to AB plaques</a:t>
            </a:r>
          </a:p>
          <a:p>
            <a:r>
              <a:rPr lang="en-US" baseline="0" dirty="0" smtClean="0"/>
              <a:t>[C] Bind to soluble AB in periphery, drawing AB out of the central nervous system</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2BD88AC-A67F-4E52-ADE6-09D4A142DF0E}" type="slidenum">
              <a:rPr lang="en-US" smtClean="0"/>
              <a:t>4</a:t>
            </a:fld>
            <a:endParaRPr lang="en-US"/>
          </a:p>
        </p:txBody>
      </p:sp>
    </p:spTree>
    <p:extLst>
      <p:ext uri="{BB962C8B-B14F-4D97-AF65-F5344CB8AC3E}">
        <p14:creationId xmlns:p14="http://schemas.microsoft.com/office/powerpoint/2010/main" val="363383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Mannitol</a:t>
            </a:r>
            <a:r>
              <a:rPr lang="en-US" dirty="0" smtClean="0"/>
              <a:t> and sorbitol are isomers (different orientation)</a:t>
            </a:r>
          </a:p>
          <a:p>
            <a:r>
              <a:rPr lang="en-US" dirty="0" smtClean="0"/>
              <a:t>Sugars have hydrophobic</a:t>
            </a:r>
            <a:r>
              <a:rPr lang="en-US" baseline="0" dirty="0" smtClean="0"/>
              <a:t> regions which allow them to bind to hydrophobic sites on protein. For proteins to fold properly and be functional, various hydrophobic sites interact to fold the protein. If this is not done properly, the protein </a:t>
            </a:r>
            <a:r>
              <a:rPr lang="en-US" baseline="0" dirty="0" err="1" smtClean="0"/>
              <a:t>misfolds</a:t>
            </a:r>
            <a:r>
              <a:rPr lang="en-US" baseline="0" dirty="0" smtClean="0"/>
              <a:t> and aggregates. </a:t>
            </a:r>
            <a:endParaRPr lang="en-US" dirty="0" smtClean="0"/>
          </a:p>
          <a:p>
            <a:endParaRPr lang="en-US" dirty="0"/>
          </a:p>
        </p:txBody>
      </p:sp>
      <p:sp>
        <p:nvSpPr>
          <p:cNvPr id="4" name="Slide Number Placeholder 3"/>
          <p:cNvSpPr>
            <a:spLocks noGrp="1"/>
          </p:cNvSpPr>
          <p:nvPr>
            <p:ph type="sldNum" sz="quarter" idx="10"/>
          </p:nvPr>
        </p:nvSpPr>
        <p:spPr/>
        <p:txBody>
          <a:bodyPr/>
          <a:lstStyle/>
          <a:p>
            <a:fld id="{B2BD88AC-A67F-4E52-ADE6-09D4A142DF0E}" type="slidenum">
              <a:rPr lang="en-US" smtClean="0"/>
              <a:t>5</a:t>
            </a:fld>
            <a:endParaRPr lang="en-US"/>
          </a:p>
        </p:txBody>
      </p:sp>
    </p:spTree>
    <p:extLst>
      <p:ext uri="{BB962C8B-B14F-4D97-AF65-F5344CB8AC3E}">
        <p14:creationId xmlns:p14="http://schemas.microsoft.com/office/powerpoint/2010/main" val="142856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3 experiments (not all shown): </a:t>
            </a:r>
            <a:r>
              <a:rPr lang="en-US" sz="1200" dirty="0" err="1" smtClean="0">
                <a:latin typeface="+mn-lt"/>
                <a:cs typeface="Calibri"/>
              </a:rPr>
              <a:t>surgars</a:t>
            </a:r>
            <a:r>
              <a:rPr lang="en-US" sz="1200" dirty="0" smtClean="0">
                <a:latin typeface="+mn-lt"/>
                <a:cs typeface="Calibri"/>
              </a:rPr>
              <a:t>, OD,</a:t>
            </a:r>
            <a:r>
              <a:rPr lang="en-US" sz="1200" baseline="0" dirty="0" smtClean="0">
                <a:latin typeface="+mn-lt"/>
                <a:cs typeface="Calibri"/>
              </a:rPr>
              <a:t> larger sorb vs. glucose control</a:t>
            </a:r>
            <a:endParaRPr lang="en-US" sz="1200" dirty="0" smtClean="0">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1. α-PLB, 2. MW, 3. </a:t>
            </a:r>
            <a:r>
              <a:rPr lang="en-US" sz="1200" dirty="0" err="1" smtClean="0">
                <a:latin typeface="+mn-lt"/>
                <a:cs typeface="Calibri"/>
              </a:rPr>
              <a:t>Peri</a:t>
            </a:r>
            <a:r>
              <a:rPr lang="en-US" sz="1200" dirty="0" smtClean="0">
                <a:latin typeface="+mn-lt"/>
                <a:cs typeface="Calibri"/>
              </a:rPr>
              <a:t>-Man, 4. </a:t>
            </a:r>
            <a:r>
              <a:rPr lang="en-US" sz="1200" dirty="0" err="1" smtClean="0">
                <a:latin typeface="+mn-lt"/>
                <a:cs typeface="Calibri"/>
              </a:rPr>
              <a:t>Peri</a:t>
            </a:r>
            <a:r>
              <a:rPr lang="en-US" sz="1200" dirty="0" smtClean="0">
                <a:latin typeface="+mn-lt"/>
                <a:cs typeface="Calibri"/>
              </a:rPr>
              <a:t>-Sorb, 5. </a:t>
            </a:r>
            <a:r>
              <a:rPr lang="en-US" sz="1200" dirty="0" err="1" smtClean="0">
                <a:latin typeface="+mn-lt"/>
                <a:cs typeface="Calibri"/>
              </a:rPr>
              <a:t>Peri-Gluc</a:t>
            </a:r>
            <a:r>
              <a:rPr lang="en-US" sz="1200" dirty="0" smtClean="0">
                <a:latin typeface="+mn-lt"/>
                <a:cs typeface="Calibri"/>
              </a:rPr>
              <a:t>, 6. </a:t>
            </a:r>
            <a:r>
              <a:rPr lang="en-US" sz="1200" dirty="0" err="1" smtClean="0">
                <a:latin typeface="+mn-lt"/>
                <a:cs typeface="Calibri"/>
              </a:rPr>
              <a:t>Peri-Suc</a:t>
            </a:r>
            <a:r>
              <a:rPr lang="en-US" sz="1200" dirty="0" smtClean="0">
                <a:latin typeface="+mn-lt"/>
                <a:cs typeface="Calibri"/>
              </a:rPr>
              <a:t>, 7. MW, 8. α-PLB, 9. MW, 10. Pellet-Man,       11. Pellet-Man, 12. Pellet-Sorb, 13. Pellet-</a:t>
            </a:r>
            <a:r>
              <a:rPr lang="en-US" sz="1200" dirty="0" err="1" smtClean="0">
                <a:latin typeface="+mn-lt"/>
                <a:cs typeface="Calibri"/>
              </a:rPr>
              <a:t>Gluc</a:t>
            </a:r>
            <a:r>
              <a:rPr lang="en-US" sz="1200" dirty="0" smtClean="0">
                <a:latin typeface="+mn-lt"/>
                <a:cs typeface="Calibri"/>
              </a:rPr>
              <a:t>, 14. Pellet-</a:t>
            </a:r>
            <a:r>
              <a:rPr lang="en-US" sz="1200" dirty="0" err="1" smtClean="0">
                <a:latin typeface="+mn-lt"/>
                <a:cs typeface="Calibri"/>
              </a:rPr>
              <a:t>Suc</a:t>
            </a:r>
            <a:r>
              <a:rPr lang="en-US" sz="1200" dirty="0" smtClean="0">
                <a:latin typeface="+mn-lt"/>
                <a:cs typeface="Calibri"/>
              </a:rPr>
              <a:t> </a:t>
            </a:r>
            <a:endParaRPr lang="en-US" sz="1400" dirty="0" smtClean="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2BD88AC-A67F-4E52-ADE6-09D4A142DF0E}" type="slidenum">
              <a:rPr lang="en-US" smtClean="0"/>
              <a:t>7</a:t>
            </a:fld>
            <a:endParaRPr lang="en-US"/>
          </a:p>
        </p:txBody>
      </p:sp>
    </p:spTree>
    <p:extLst>
      <p:ext uri="{BB962C8B-B14F-4D97-AF65-F5344CB8AC3E}">
        <p14:creationId xmlns:p14="http://schemas.microsoft.com/office/powerpoint/2010/main" val="357915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D88AC-A67F-4E52-ADE6-09D4A142DF0E}" type="slidenum">
              <a:rPr lang="en-US" smtClean="0"/>
              <a:t>8</a:t>
            </a:fld>
            <a:endParaRPr lang="en-US"/>
          </a:p>
        </p:txBody>
      </p:sp>
    </p:spTree>
    <p:extLst>
      <p:ext uri="{BB962C8B-B14F-4D97-AF65-F5344CB8AC3E}">
        <p14:creationId xmlns:p14="http://schemas.microsoft.com/office/powerpoint/2010/main" val="177197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Rectangle 4"/>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66315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Rectangle 4"/>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741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Rectangle 4"/>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327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3851"/>
            <a:ext cx="8229600" cy="3276600"/>
          </a:xfrm>
        </p:spPr>
        <p:txBody>
          <a:bodyPr/>
          <a:lstStyle>
            <a:lvl1pPr marL="509588" indent="-509588">
              <a:buFont typeface="Georgia" panose="02040502050405020303" pitchFamily="18" charset="0"/>
              <a:buChar char="◊"/>
              <a:defRPr sz="2800"/>
            </a:lvl1pPr>
            <a:lvl2pPr marL="557213" indent="-214313">
              <a:buFont typeface="Georgia" panose="02040502050405020303" pitchFamily="18" charset="0"/>
              <a:buChar char="◊"/>
              <a:defRPr/>
            </a:lvl2pPr>
            <a:lvl3pPr marL="857250" indent="-171450">
              <a:buFont typeface="Georgia" panose="02040502050405020303" pitchFamily="18" charset="0"/>
              <a:buChar char="◊"/>
              <a:defRPr/>
            </a:lvl3pPr>
            <a:lvl4pPr marL="1200150" indent="-171450">
              <a:buFont typeface="Georgia" panose="02040502050405020303" pitchFamily="18" charset="0"/>
              <a:buChar char="◊"/>
              <a:defRPr/>
            </a:lvl4pPr>
            <a:lvl5pPr marL="1543050" indent="-171450">
              <a:buFont typeface="Georgia" panose="02040502050405020303" pitchFamily="18"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Rectangle 4"/>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3716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404168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Rectangle 4"/>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52891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90800"/>
            <a:ext cx="40386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40386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Rectangle 5"/>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909344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Rectangle 7"/>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021480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Rectangle 3"/>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1219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Rectangle 2"/>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78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Rectangle 5"/>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574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9"/>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Rectangle 5"/>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7441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71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590800"/>
            <a:ext cx="8229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457200" y="6248400"/>
            <a:ext cx="5562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bg1"/>
                </a:solidFill>
                <a:latin typeface="Georgia" panose="02040502050405020303" pitchFamily="18" charset="0"/>
              </a:defRPr>
            </a:lvl1pPr>
          </a:lstStyle>
          <a:p>
            <a:endParaRPr lang="en-US"/>
          </a:p>
        </p:txBody>
      </p:sp>
      <p:sp>
        <p:nvSpPr>
          <p:cNvPr id="5" name="Rectangle 4"/>
          <p:cNvSpPr/>
          <p:nvPr/>
        </p:nvSpPr>
        <p:spPr>
          <a:xfrm>
            <a:off x="0" y="0"/>
            <a:ext cx="9144000" cy="868680"/>
          </a:xfrm>
          <a:prstGeom prst="rect">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63518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1" fontAlgn="base" hangingPunct="1">
        <a:spcBef>
          <a:spcPct val="0"/>
        </a:spcBef>
        <a:spcAft>
          <a:spcPct val="0"/>
        </a:spcAft>
        <a:defRPr sz="3300" kern="1200">
          <a:solidFill>
            <a:schemeClr val="bg1"/>
          </a:solidFill>
          <a:latin typeface="Georgia" panose="02040502050405020303" pitchFamily="18" charset="0"/>
          <a:ea typeface="+mj-ea"/>
          <a:cs typeface="+mj-cs"/>
        </a:defRPr>
      </a:lvl1pPr>
      <a:lvl2pPr algn="ctr" rtl="0" eaLnBrk="1" fontAlgn="base" hangingPunct="1">
        <a:spcBef>
          <a:spcPct val="0"/>
        </a:spcBef>
        <a:spcAft>
          <a:spcPct val="0"/>
        </a:spcAft>
        <a:defRPr sz="3300">
          <a:solidFill>
            <a:schemeClr val="bg1"/>
          </a:solidFill>
          <a:latin typeface="Arial" panose="020B0604020202020204" pitchFamily="34" charset="0"/>
        </a:defRPr>
      </a:lvl2pPr>
      <a:lvl3pPr algn="ctr" rtl="0" eaLnBrk="1" fontAlgn="base" hangingPunct="1">
        <a:spcBef>
          <a:spcPct val="0"/>
        </a:spcBef>
        <a:spcAft>
          <a:spcPct val="0"/>
        </a:spcAft>
        <a:defRPr sz="3300">
          <a:solidFill>
            <a:schemeClr val="bg1"/>
          </a:solidFill>
          <a:latin typeface="Arial" panose="020B0604020202020204" pitchFamily="34" charset="0"/>
        </a:defRPr>
      </a:lvl3pPr>
      <a:lvl4pPr algn="ctr" rtl="0" eaLnBrk="1" fontAlgn="base" hangingPunct="1">
        <a:spcBef>
          <a:spcPct val="0"/>
        </a:spcBef>
        <a:spcAft>
          <a:spcPct val="0"/>
        </a:spcAft>
        <a:defRPr sz="3300">
          <a:solidFill>
            <a:schemeClr val="bg1"/>
          </a:solidFill>
          <a:latin typeface="Arial" panose="020B0604020202020204" pitchFamily="34" charset="0"/>
        </a:defRPr>
      </a:lvl4pPr>
      <a:lvl5pPr algn="ctr" rtl="0" eaLnBrk="1" fontAlgn="base" hangingPunct="1">
        <a:spcBef>
          <a:spcPct val="0"/>
        </a:spcBef>
        <a:spcAft>
          <a:spcPct val="0"/>
        </a:spcAft>
        <a:defRPr sz="3300">
          <a:solidFill>
            <a:schemeClr val="bg1"/>
          </a:solidFill>
          <a:latin typeface="Arial" panose="020B0604020202020204" pitchFamily="34" charset="0"/>
        </a:defRPr>
      </a:lvl5pPr>
      <a:lvl6pPr marL="342900" algn="ctr" rtl="0" eaLnBrk="1" fontAlgn="base" hangingPunct="1">
        <a:spcBef>
          <a:spcPct val="0"/>
        </a:spcBef>
        <a:spcAft>
          <a:spcPct val="0"/>
        </a:spcAft>
        <a:defRPr sz="3300">
          <a:solidFill>
            <a:schemeClr val="bg1"/>
          </a:solidFill>
          <a:latin typeface="Arial" panose="020B0604020202020204" pitchFamily="34" charset="0"/>
        </a:defRPr>
      </a:lvl6pPr>
      <a:lvl7pPr marL="685800" algn="ctr" rtl="0" eaLnBrk="1" fontAlgn="base" hangingPunct="1">
        <a:spcBef>
          <a:spcPct val="0"/>
        </a:spcBef>
        <a:spcAft>
          <a:spcPct val="0"/>
        </a:spcAft>
        <a:defRPr sz="3300">
          <a:solidFill>
            <a:schemeClr val="bg1"/>
          </a:solidFill>
          <a:latin typeface="Arial" panose="020B0604020202020204" pitchFamily="34" charset="0"/>
        </a:defRPr>
      </a:lvl7pPr>
      <a:lvl8pPr marL="1028700" algn="ctr" rtl="0" eaLnBrk="1" fontAlgn="base" hangingPunct="1">
        <a:spcBef>
          <a:spcPct val="0"/>
        </a:spcBef>
        <a:spcAft>
          <a:spcPct val="0"/>
        </a:spcAft>
        <a:defRPr sz="3300">
          <a:solidFill>
            <a:schemeClr val="bg1"/>
          </a:solidFill>
          <a:latin typeface="Arial" panose="020B0604020202020204" pitchFamily="34" charset="0"/>
        </a:defRPr>
      </a:lvl8pPr>
      <a:lvl9pPr marL="1371600" algn="ctr" rtl="0" eaLnBrk="1" fontAlgn="base" hangingPunct="1">
        <a:spcBef>
          <a:spcPct val="0"/>
        </a:spcBef>
        <a:spcAft>
          <a:spcPct val="0"/>
        </a:spcAft>
        <a:defRPr sz="3300">
          <a:solidFill>
            <a:schemeClr val="bg1"/>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bg1"/>
          </a:solidFill>
          <a:latin typeface="Georgia" panose="02040502050405020303" pitchFamily="18" charset="0"/>
          <a:ea typeface="+mn-ea"/>
          <a:cs typeface="+mn-cs"/>
        </a:defRPr>
      </a:lvl1pPr>
      <a:lvl2pPr marL="557213" indent="-214313" algn="l" rtl="0" eaLnBrk="1" fontAlgn="base" hangingPunct="1">
        <a:spcBef>
          <a:spcPct val="20000"/>
        </a:spcBef>
        <a:spcAft>
          <a:spcPct val="0"/>
        </a:spcAft>
        <a:buChar char="–"/>
        <a:defRPr sz="2100" kern="1200">
          <a:solidFill>
            <a:schemeClr val="bg1"/>
          </a:solidFill>
          <a:latin typeface="Georgia" panose="02040502050405020303" pitchFamily="18" charset="0"/>
          <a:ea typeface="+mn-ea"/>
          <a:cs typeface="+mn-cs"/>
        </a:defRPr>
      </a:lvl2pPr>
      <a:lvl3pPr marL="857250" indent="-171450" algn="l" rtl="0" eaLnBrk="1" fontAlgn="base" hangingPunct="1">
        <a:spcBef>
          <a:spcPct val="20000"/>
        </a:spcBef>
        <a:spcAft>
          <a:spcPct val="0"/>
        </a:spcAft>
        <a:buChar char="•"/>
        <a:defRPr sz="1800" kern="1200">
          <a:solidFill>
            <a:schemeClr val="bg1"/>
          </a:solidFill>
          <a:latin typeface="Georgia" panose="02040502050405020303" pitchFamily="18" charset="0"/>
          <a:ea typeface="+mn-ea"/>
          <a:cs typeface="+mn-cs"/>
        </a:defRPr>
      </a:lvl3pPr>
      <a:lvl4pPr marL="1200150" indent="-171450" algn="l" rtl="0" eaLnBrk="1" fontAlgn="base" hangingPunct="1">
        <a:spcBef>
          <a:spcPct val="20000"/>
        </a:spcBef>
        <a:spcAft>
          <a:spcPct val="0"/>
        </a:spcAft>
        <a:buChar char="–"/>
        <a:defRPr sz="1500" kern="1200">
          <a:solidFill>
            <a:schemeClr val="bg1"/>
          </a:solidFill>
          <a:latin typeface="Georgia" panose="02040502050405020303" pitchFamily="18" charset="0"/>
          <a:ea typeface="+mn-ea"/>
          <a:cs typeface="+mn-cs"/>
        </a:defRPr>
      </a:lvl4pPr>
      <a:lvl5pPr marL="1543050" indent="-171450" algn="l" rtl="0" eaLnBrk="1" fontAlgn="base" hangingPunct="1">
        <a:spcBef>
          <a:spcPct val="20000"/>
        </a:spcBef>
        <a:spcAft>
          <a:spcPct val="0"/>
        </a:spcAft>
        <a:buChar char="»"/>
        <a:defRPr sz="1500" kern="1200">
          <a:solidFill>
            <a:schemeClr val="bg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0" y="657225"/>
            <a:ext cx="7239000" cy="2647949"/>
          </a:xfrm>
          <a:solidFill>
            <a:srgbClr val="000000">
              <a:alpha val="69020"/>
            </a:srgbClr>
          </a:solidFill>
        </p:spPr>
        <p:txBody>
          <a:bodyPr/>
          <a:lstStyle/>
          <a:p>
            <a:pPr>
              <a:lnSpc>
                <a:spcPct val="114000"/>
              </a:lnSpc>
            </a:pPr>
            <a:r>
              <a:rPr lang="en-US" sz="3600" dirty="0"/>
              <a:t>Optimization of the Production of Function Antibodies to Discover Diagnostics and Therapeutics for Alzheimer’s Disease</a:t>
            </a:r>
          </a:p>
        </p:txBody>
      </p:sp>
      <p:sp>
        <p:nvSpPr>
          <p:cNvPr id="3" name="Subtitle 2"/>
          <p:cNvSpPr>
            <a:spLocks noGrp="1"/>
          </p:cNvSpPr>
          <p:nvPr>
            <p:ph type="subTitle" idx="1"/>
          </p:nvPr>
        </p:nvSpPr>
        <p:spPr>
          <a:xfrm>
            <a:off x="1143000" y="3944938"/>
            <a:ext cx="6858000" cy="1655762"/>
          </a:xfrm>
        </p:spPr>
        <p:txBody>
          <a:bodyPr/>
          <a:lstStyle/>
          <a:p>
            <a:r>
              <a:rPr lang="en-US" sz="2800" dirty="0"/>
              <a:t>Taylor Dolberg, Chemical Engineering</a:t>
            </a:r>
          </a:p>
          <a:p>
            <a:r>
              <a:rPr lang="en-US" sz="2000" i="1" dirty="0"/>
              <a:t>Arizona State University</a:t>
            </a:r>
          </a:p>
          <a:p>
            <a:endParaRPr lang="en-US" sz="1000" i="1" dirty="0"/>
          </a:p>
          <a:p>
            <a:r>
              <a:rPr lang="en-US" sz="2000" dirty="0"/>
              <a:t>Mentor: Dr. Michael Sierks, Professor- School for Engineering of Matter, Transport, and Energy (SEMTE)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72200"/>
            <a:ext cx="1828800" cy="561239"/>
          </a:xfrm>
          <a:prstGeom prst="rect">
            <a:avLst/>
          </a:prstGeom>
        </p:spPr>
      </p:pic>
    </p:spTree>
    <p:extLst>
      <p:ext uri="{BB962C8B-B14F-4D97-AF65-F5344CB8AC3E}">
        <p14:creationId xmlns:p14="http://schemas.microsoft.com/office/powerpoint/2010/main" val="4257068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http://www.benbest.com/lifeext/Alzheimer.html</a:t>
            </a:r>
          </a:p>
          <a:p>
            <a:r>
              <a:rPr lang="en-US" sz="2000" dirty="0"/>
              <a:t>http://en.wikipedia.org/wiki/Biochemistry_of_Alzheimer's_disease</a:t>
            </a:r>
          </a:p>
          <a:p>
            <a:r>
              <a:rPr lang="en-US" sz="2000" dirty="0"/>
              <a:t>http://commons.wikimedia.org/wiki/File:Amyloid-plaque_formation-big.jpg</a:t>
            </a:r>
          </a:p>
          <a:p>
            <a:r>
              <a:rPr lang="en-US" sz="2000" dirty="0"/>
              <a:t>http://www.brightfocus.org/alzheimers/about/understanding/plaques-and-tangles.html</a:t>
            </a:r>
          </a:p>
          <a:p>
            <a:r>
              <a:rPr lang="en-US" sz="2000" dirty="0"/>
              <a:t>http://homepages.rpi.edu/~tessip/Tessier_lab/Research.html</a:t>
            </a:r>
          </a:p>
          <a:p>
            <a:r>
              <a:rPr lang="en-US" sz="2000" dirty="0"/>
              <a:t>http://www.discoverymedicine.com/Kevin-A-Dasilva/2009/07/12/new-therapeutic-approaches-for-alzheimers-disease/</a:t>
            </a:r>
          </a:p>
          <a:p>
            <a:endParaRPr lang="en-US" sz="2000"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246989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1450"/>
            <a:ext cx="8229600" cy="1143000"/>
          </a:xfrm>
        </p:spPr>
        <p:txBody>
          <a:bodyPr/>
          <a:lstStyle/>
          <a:p>
            <a:r>
              <a:rPr lang="en-US" dirty="0" smtClean="0"/>
              <a:t>Introduction</a:t>
            </a:r>
            <a:endParaRPr lang="en-US" dirty="0"/>
          </a:p>
        </p:txBody>
      </p:sp>
      <p:sp>
        <p:nvSpPr>
          <p:cNvPr id="7" name="Content Placeholder 6"/>
          <p:cNvSpPr>
            <a:spLocks noGrp="1"/>
          </p:cNvSpPr>
          <p:nvPr>
            <p:ph idx="1"/>
          </p:nvPr>
        </p:nvSpPr>
        <p:spPr>
          <a:xfrm>
            <a:off x="457200" y="1686331"/>
            <a:ext cx="8229600" cy="3276600"/>
          </a:xfrm>
        </p:spPr>
        <p:txBody>
          <a:bodyPr/>
          <a:lstStyle/>
          <a:p>
            <a:pPr marL="0" indent="0">
              <a:lnSpc>
                <a:spcPct val="120000"/>
              </a:lnSpc>
              <a:buNone/>
            </a:pPr>
            <a:r>
              <a:rPr lang="en-US" dirty="0"/>
              <a:t>Alzheimer’s </a:t>
            </a:r>
            <a:r>
              <a:rPr lang="en-US" dirty="0" smtClean="0"/>
              <a:t>Disease</a:t>
            </a:r>
          </a:p>
          <a:p>
            <a:pPr marL="0" indent="0">
              <a:lnSpc>
                <a:spcPct val="120000"/>
              </a:lnSpc>
              <a:buNone/>
            </a:pPr>
            <a:endParaRPr lang="en-US" sz="600" dirty="0"/>
          </a:p>
          <a:p>
            <a:pPr marL="0" indent="0">
              <a:lnSpc>
                <a:spcPct val="120000"/>
              </a:lnSpc>
              <a:buNone/>
            </a:pPr>
            <a:r>
              <a:rPr lang="en-US" sz="2200" dirty="0"/>
              <a:t>A type of dementia, which causes memory, cognitive, and behavioral problems</a:t>
            </a:r>
            <a:r>
              <a:rPr lang="en-US" sz="2200" dirty="0" smtClean="0"/>
              <a:t>.</a:t>
            </a:r>
          </a:p>
          <a:p>
            <a:pPr marL="0" indent="0">
              <a:lnSpc>
                <a:spcPct val="120000"/>
              </a:lnSpc>
              <a:buNone/>
            </a:pPr>
            <a:endParaRPr lang="en-US" sz="600" dirty="0"/>
          </a:p>
          <a:p>
            <a:pPr>
              <a:lnSpc>
                <a:spcPct val="120000"/>
              </a:lnSpc>
            </a:pPr>
            <a:r>
              <a:rPr lang="en-US" sz="2200" dirty="0"/>
              <a:t>One of the top 10 leading causes of death in the US</a:t>
            </a:r>
          </a:p>
          <a:p>
            <a:pPr>
              <a:lnSpc>
                <a:spcPct val="120000"/>
              </a:lnSpc>
            </a:pPr>
            <a:r>
              <a:rPr lang="en-US" sz="2200" dirty="0"/>
              <a:t>5.4 million Americans </a:t>
            </a:r>
          </a:p>
          <a:p>
            <a:pPr>
              <a:lnSpc>
                <a:spcPct val="120000"/>
              </a:lnSpc>
            </a:pPr>
            <a:r>
              <a:rPr lang="en-US" sz="2200" dirty="0"/>
              <a:t>Affects ages 65+, early as 30-40</a:t>
            </a:r>
          </a:p>
          <a:p>
            <a:pPr>
              <a:lnSpc>
                <a:spcPct val="120000"/>
              </a:lnSpc>
            </a:pPr>
            <a:r>
              <a:rPr lang="en-US" sz="2200" dirty="0"/>
              <a:t>Costs the US $183 billion per year</a:t>
            </a:r>
          </a:p>
          <a:p>
            <a:endParaRPr lang="en-US" sz="2600" dirty="0"/>
          </a:p>
          <a:p>
            <a:endParaRPr lang="en-US" sz="2600" dirty="0"/>
          </a:p>
        </p:txBody>
      </p:sp>
      <p:grpSp>
        <p:nvGrpSpPr>
          <p:cNvPr id="8" name="Group 7"/>
          <p:cNvGrpSpPr/>
          <p:nvPr/>
        </p:nvGrpSpPr>
        <p:grpSpPr>
          <a:xfrm>
            <a:off x="5792804" y="3927542"/>
            <a:ext cx="3276600" cy="1948653"/>
            <a:chOff x="5638800" y="3821668"/>
            <a:chExt cx="3276600" cy="1948653"/>
          </a:xfrm>
        </p:grpSpPr>
        <p:grpSp>
          <p:nvGrpSpPr>
            <p:cNvPr id="9" name="Group 8"/>
            <p:cNvGrpSpPr/>
            <p:nvPr/>
          </p:nvGrpSpPr>
          <p:grpSpPr>
            <a:xfrm>
              <a:off x="5638800" y="3821668"/>
              <a:ext cx="3276600" cy="1710154"/>
              <a:chOff x="5486400" y="2133600"/>
              <a:chExt cx="3276600" cy="1710154"/>
            </a:xfrm>
          </p:grpSpPr>
          <p:pic>
            <p:nvPicPr>
              <p:cNvPr id="11" name="Picture 10" descr="AD.jpeg"/>
              <p:cNvPicPr>
                <a:picLocks noChangeAspect="1"/>
              </p:cNvPicPr>
              <p:nvPr/>
            </p:nvPicPr>
            <p:blipFill rotWithShape="1">
              <a:blip r:embed="rId2">
                <a:extLst>
                  <a:ext uri="{28A0092B-C50C-407E-A947-70E740481C1C}">
                    <a14:useLocalDpi xmlns:a14="http://schemas.microsoft.com/office/drawing/2010/main" val="0"/>
                  </a:ext>
                </a:extLst>
              </a:blip>
              <a:srcRect b="54200"/>
              <a:stretch/>
            </p:blipFill>
            <p:spPr>
              <a:xfrm>
                <a:off x="5486400" y="2133600"/>
                <a:ext cx="3276600" cy="1408382"/>
              </a:xfrm>
              <a:prstGeom prst="rect">
                <a:avLst/>
              </a:prstGeom>
              <a:solidFill>
                <a:schemeClr val="bg1"/>
              </a:solidFill>
            </p:spPr>
          </p:pic>
          <p:sp>
            <p:nvSpPr>
              <p:cNvPr id="12" name="TextBox 11"/>
              <p:cNvSpPr txBox="1"/>
              <p:nvPr/>
            </p:nvSpPr>
            <p:spPr>
              <a:xfrm>
                <a:off x="5486400" y="3505200"/>
                <a:ext cx="3276600" cy="338554"/>
              </a:xfrm>
              <a:prstGeom prst="rect">
                <a:avLst/>
              </a:prstGeom>
              <a:solidFill>
                <a:schemeClr val="bg1"/>
              </a:solidFill>
            </p:spPr>
            <p:txBody>
              <a:bodyPr wrap="square" rtlCol="0">
                <a:spAutoFit/>
              </a:bodyPr>
              <a:lstStyle/>
              <a:p>
                <a:r>
                  <a:rPr lang="en-US" sz="1600" dirty="0" smtClean="0">
                    <a:latin typeface="Georgia" panose="02040502050405020303" pitchFamily="18" charset="0"/>
                  </a:rPr>
                  <a:t>Healthy Brain	AD Brain</a:t>
                </a:r>
                <a:endParaRPr lang="en-US" sz="1600" dirty="0">
                  <a:latin typeface="Georgia" panose="02040502050405020303" pitchFamily="18" charset="0"/>
                </a:endParaRPr>
              </a:p>
            </p:txBody>
          </p:sp>
        </p:grpSp>
        <p:sp>
          <p:nvSpPr>
            <p:cNvPr id="10" name="TextBox 140"/>
            <p:cNvSpPr txBox="1"/>
            <p:nvPr/>
          </p:nvSpPr>
          <p:spPr>
            <a:xfrm>
              <a:off x="5638800" y="5524100"/>
              <a:ext cx="3276600" cy="246221"/>
            </a:xfrm>
            <a:prstGeom prst="rect">
              <a:avLst/>
            </a:prstGeom>
            <a:solidFill>
              <a:schemeClr val="bg1">
                <a:lumMod val="75000"/>
              </a:schemeClr>
            </a:solidFill>
          </p:spPr>
          <p:txBody>
            <a:bodyPr wrap="square" rtlCol="0">
              <a:spAutoFit/>
            </a:bodyPr>
            <a:ls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a:lstStyle>
            <a:p>
              <a:pPr algn="ctr"/>
              <a:r>
                <a:rPr lang="en-US" sz="1000" dirty="0" smtClean="0">
                  <a:latin typeface="Georgia" panose="02040502050405020303" pitchFamily="18" charset="0"/>
                </a:rPr>
                <a:t>Figure 1: Alzheimer’s affect on the brain</a:t>
              </a:r>
              <a:endParaRPr lang="en-US" sz="1000" dirty="0">
                <a:latin typeface="Georgia" panose="02040502050405020303" pitchFamily="18" charset="0"/>
              </a:endParaRPr>
            </a:p>
          </p:txBody>
        </p:sp>
      </p:grpSp>
    </p:spTree>
    <p:extLst>
      <p:ext uri="{BB962C8B-B14F-4D97-AF65-F5344CB8AC3E}">
        <p14:creationId xmlns:p14="http://schemas.microsoft.com/office/powerpoint/2010/main" val="102694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3199" y="1570221"/>
            <a:ext cx="8571297" cy="3276600"/>
          </a:xfrm>
        </p:spPr>
        <p:txBody>
          <a:bodyPr/>
          <a:lstStyle/>
          <a:p>
            <a:pPr marL="0" indent="0">
              <a:lnSpc>
                <a:spcPct val="120000"/>
              </a:lnSpc>
              <a:buNone/>
            </a:pPr>
            <a:r>
              <a:rPr lang="en-US" dirty="0"/>
              <a:t>Beta-Amyloid (A</a:t>
            </a:r>
            <a:r>
              <a:rPr lang="el-GR" dirty="0"/>
              <a:t>β) </a:t>
            </a:r>
            <a:endParaRPr lang="en-US" dirty="0" smtClean="0"/>
          </a:p>
          <a:p>
            <a:pPr marL="0" indent="0">
              <a:lnSpc>
                <a:spcPct val="120000"/>
              </a:lnSpc>
              <a:buNone/>
            </a:pPr>
            <a:endParaRPr lang="el-GR" sz="600" dirty="0"/>
          </a:p>
          <a:p>
            <a:pPr>
              <a:lnSpc>
                <a:spcPct val="120000"/>
              </a:lnSpc>
            </a:pPr>
            <a:r>
              <a:rPr lang="en-US" sz="2200" dirty="0"/>
              <a:t>Alzheimer’s target protein</a:t>
            </a:r>
          </a:p>
          <a:p>
            <a:pPr>
              <a:lnSpc>
                <a:spcPct val="120000"/>
              </a:lnSpc>
            </a:pPr>
            <a:r>
              <a:rPr lang="en-US" sz="2200" dirty="0"/>
              <a:t>Formed by cleavage of APP by beta and gamma </a:t>
            </a:r>
            <a:r>
              <a:rPr lang="en-US" sz="2200" dirty="0" err="1"/>
              <a:t>secretase</a:t>
            </a:r>
            <a:endParaRPr lang="en-US" sz="2200" dirty="0"/>
          </a:p>
          <a:p>
            <a:pPr>
              <a:lnSpc>
                <a:spcPct val="120000"/>
              </a:lnSpc>
            </a:pPr>
            <a:r>
              <a:rPr lang="en-US" sz="2200" dirty="0"/>
              <a:t>Starts as single protein, </a:t>
            </a:r>
            <a:r>
              <a:rPr lang="en-US" sz="2200" dirty="0" err="1" smtClean="0"/>
              <a:t>misfolds</a:t>
            </a:r>
            <a:r>
              <a:rPr lang="en-US" sz="2200" dirty="0" smtClean="0"/>
              <a:t> </a:t>
            </a:r>
            <a:r>
              <a:rPr lang="en-US" sz="2200" dirty="0" smtClean="0">
                <a:sym typeface="Wingdings" panose="05000000000000000000" pitchFamily="2" charset="2"/>
              </a:rPr>
              <a:t></a:t>
            </a:r>
            <a:r>
              <a:rPr lang="en-US" sz="2200" dirty="0" smtClean="0"/>
              <a:t> </a:t>
            </a:r>
            <a:r>
              <a:rPr lang="en-US" sz="2200" dirty="0"/>
              <a:t>oligomers and larger chains</a:t>
            </a:r>
          </a:p>
          <a:p>
            <a:pPr>
              <a:lnSpc>
                <a:spcPct val="120000"/>
              </a:lnSpc>
            </a:pPr>
            <a:r>
              <a:rPr lang="en-US" sz="2200" dirty="0"/>
              <a:t>A</a:t>
            </a:r>
            <a:r>
              <a:rPr lang="el-GR" sz="2200" dirty="0"/>
              <a:t>β </a:t>
            </a:r>
            <a:r>
              <a:rPr lang="en-US" sz="2200" dirty="0"/>
              <a:t>fibrils and plaques = visual characteristic of AD</a:t>
            </a:r>
          </a:p>
          <a:p>
            <a:pPr>
              <a:lnSpc>
                <a:spcPct val="120000"/>
              </a:lnSpc>
            </a:pPr>
            <a:r>
              <a:rPr lang="en-US" sz="2200" dirty="0"/>
              <a:t>Antibodies that bind to different regions and sizes of A</a:t>
            </a:r>
            <a:r>
              <a:rPr lang="el-GR" sz="2200" dirty="0"/>
              <a:t>β </a:t>
            </a:r>
            <a:r>
              <a:rPr lang="en-US" sz="2200" dirty="0"/>
              <a:t>may prevent progression into a more toxic stage</a:t>
            </a:r>
          </a:p>
          <a:p>
            <a:endParaRPr lang="en-US" dirty="0"/>
          </a:p>
        </p:txBody>
      </p:sp>
      <p:sp>
        <p:nvSpPr>
          <p:cNvPr id="3" name="Title 2"/>
          <p:cNvSpPr>
            <a:spLocks noGrp="1"/>
          </p:cNvSpPr>
          <p:nvPr>
            <p:ph type="title"/>
          </p:nvPr>
        </p:nvSpPr>
        <p:spPr/>
        <p:txBody>
          <a:bodyPr/>
          <a:lstStyle/>
          <a:p>
            <a:r>
              <a:rPr lang="en-US" dirty="0" smtClean="0"/>
              <a:t>Protein Research Background</a:t>
            </a:r>
            <a:endParaRPr lang="en-US" dirty="0"/>
          </a:p>
        </p:txBody>
      </p:sp>
      <p:grpSp>
        <p:nvGrpSpPr>
          <p:cNvPr id="4" name="Group 3"/>
          <p:cNvGrpSpPr/>
          <p:nvPr/>
        </p:nvGrpSpPr>
        <p:grpSpPr>
          <a:xfrm>
            <a:off x="237744" y="3303998"/>
            <a:ext cx="8668512" cy="1921035"/>
            <a:chOff x="237744" y="1570427"/>
            <a:chExt cx="8668512" cy="192103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44" y="1570427"/>
              <a:ext cx="8668512" cy="1920240"/>
            </a:xfrm>
            <a:prstGeom prst="rect">
              <a:avLst/>
            </a:prstGeom>
          </p:spPr>
        </p:pic>
        <p:sp>
          <p:nvSpPr>
            <p:cNvPr id="6" name="TextBox 140"/>
            <p:cNvSpPr txBox="1"/>
            <p:nvPr/>
          </p:nvSpPr>
          <p:spPr>
            <a:xfrm>
              <a:off x="6629400" y="3245241"/>
              <a:ext cx="2276856" cy="246221"/>
            </a:xfrm>
            <a:prstGeom prst="rect">
              <a:avLst/>
            </a:prstGeom>
            <a:solidFill>
              <a:schemeClr val="bg1">
                <a:lumMod val="75000"/>
              </a:schemeClr>
            </a:solidFill>
          </p:spPr>
          <p:txBody>
            <a:bodyPr wrap="square" rtlCol="0">
              <a:spAutoFit/>
            </a:bodyPr>
            <a:ls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a:lstStyle>
            <a:p>
              <a:pPr algn="ctr"/>
              <a:r>
                <a:rPr lang="en-US" sz="1000" dirty="0" smtClean="0">
                  <a:latin typeface="Georgia" panose="02040502050405020303" pitchFamily="18" charset="0"/>
                </a:rPr>
                <a:t>Figure 2: Formation of beta amyloid.</a:t>
              </a:r>
              <a:endParaRPr lang="en-US" sz="1000" dirty="0">
                <a:latin typeface="Georgia" panose="02040502050405020303" pitchFamily="18" charset="0"/>
              </a:endParaRPr>
            </a:p>
          </p:txBody>
        </p:sp>
      </p:grpSp>
      <p:grpSp>
        <p:nvGrpSpPr>
          <p:cNvPr id="7" name="Group 6"/>
          <p:cNvGrpSpPr/>
          <p:nvPr/>
        </p:nvGrpSpPr>
        <p:grpSpPr>
          <a:xfrm>
            <a:off x="1751679" y="3711088"/>
            <a:ext cx="6121908" cy="2885146"/>
            <a:chOff x="850652" y="-209515"/>
            <a:chExt cx="6121908" cy="288514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52" y="-209515"/>
              <a:ext cx="6121908" cy="2884932"/>
            </a:xfrm>
            <a:prstGeom prst="rect">
              <a:avLst/>
            </a:prstGeom>
          </p:spPr>
        </p:pic>
        <p:sp>
          <p:nvSpPr>
            <p:cNvPr id="9" name="TextBox 140"/>
            <p:cNvSpPr txBox="1"/>
            <p:nvPr/>
          </p:nvSpPr>
          <p:spPr>
            <a:xfrm>
              <a:off x="4438050" y="2429410"/>
              <a:ext cx="2534510" cy="246221"/>
            </a:xfrm>
            <a:prstGeom prst="rect">
              <a:avLst/>
            </a:prstGeom>
            <a:solidFill>
              <a:schemeClr val="bg1">
                <a:lumMod val="75000"/>
              </a:schemeClr>
            </a:solidFill>
          </p:spPr>
          <p:txBody>
            <a:bodyPr wrap="square" rtlCol="0">
              <a:spAutoFit/>
            </a:bodyPr>
            <a:ls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a:lstStyle>
            <a:p>
              <a:pPr algn="ctr"/>
              <a:r>
                <a:rPr lang="en-US" sz="1000" dirty="0" smtClean="0">
                  <a:latin typeface="Georgia" panose="02040502050405020303" pitchFamily="18" charset="0"/>
                </a:rPr>
                <a:t>Figure </a:t>
              </a:r>
              <a:r>
                <a:rPr lang="en-US" sz="1000" dirty="0">
                  <a:latin typeface="Georgia" panose="02040502050405020303" pitchFamily="18" charset="0"/>
                </a:rPr>
                <a:t>3</a:t>
              </a:r>
              <a:r>
                <a:rPr lang="en-US" sz="1000" dirty="0" smtClean="0">
                  <a:latin typeface="Georgia" panose="02040502050405020303" pitchFamily="18" charset="0"/>
                </a:rPr>
                <a:t>: Aggregation of beta amyloid.</a:t>
              </a:r>
              <a:endParaRPr lang="en-US" sz="1000" dirty="0">
                <a:latin typeface="Georgia" panose="02040502050405020303" pitchFamily="18" charset="0"/>
              </a:endParaRPr>
            </a:p>
          </p:txBody>
        </p:sp>
      </p:grpSp>
      <p:grpSp>
        <p:nvGrpSpPr>
          <p:cNvPr id="10" name="Group 9"/>
          <p:cNvGrpSpPr/>
          <p:nvPr/>
        </p:nvGrpSpPr>
        <p:grpSpPr>
          <a:xfrm>
            <a:off x="2723949" y="1304588"/>
            <a:ext cx="3657601" cy="2418309"/>
            <a:chOff x="228600" y="3556209"/>
            <a:chExt cx="3657601" cy="2418309"/>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415" t="8722" r="7414" b="18550"/>
            <a:stretch/>
          </p:blipFill>
          <p:spPr>
            <a:xfrm>
              <a:off x="237745" y="3556209"/>
              <a:ext cx="3648456" cy="2410587"/>
            </a:xfrm>
            <a:prstGeom prst="rect">
              <a:avLst/>
            </a:prstGeom>
          </p:spPr>
        </p:pic>
        <p:sp>
          <p:nvSpPr>
            <p:cNvPr id="12" name="TextBox 140"/>
            <p:cNvSpPr txBox="1"/>
            <p:nvPr/>
          </p:nvSpPr>
          <p:spPr>
            <a:xfrm>
              <a:off x="228600" y="5728297"/>
              <a:ext cx="2145237" cy="246221"/>
            </a:xfrm>
            <a:prstGeom prst="rect">
              <a:avLst/>
            </a:prstGeom>
            <a:solidFill>
              <a:schemeClr val="bg1">
                <a:lumMod val="75000"/>
              </a:schemeClr>
            </a:solidFill>
          </p:spPr>
          <p:txBody>
            <a:bodyPr wrap="square" rtlCol="0">
              <a:spAutoFit/>
            </a:bodyPr>
            <a:ls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a:lstStyle>
            <a:p>
              <a:pPr algn="ctr"/>
              <a:r>
                <a:rPr lang="en-US" sz="1000" dirty="0" smtClean="0">
                  <a:latin typeface="Georgia" panose="02040502050405020303" pitchFamily="18" charset="0"/>
                </a:rPr>
                <a:t>Figure 4: Healthy and AD neurons.</a:t>
              </a:r>
              <a:endParaRPr lang="en-US" sz="1000" dirty="0">
                <a:latin typeface="Georgia" panose="02040502050405020303" pitchFamily="18" charset="0"/>
              </a:endParaRPr>
            </a:p>
          </p:txBody>
        </p:sp>
      </p:grpSp>
    </p:spTree>
    <p:extLst>
      <p:ext uri="{BB962C8B-B14F-4D97-AF65-F5344CB8AC3E}">
        <p14:creationId xmlns:p14="http://schemas.microsoft.com/office/powerpoint/2010/main" val="269070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3851"/>
            <a:ext cx="8229600" cy="1798621"/>
          </a:xfrm>
        </p:spPr>
        <p:txBody>
          <a:bodyPr/>
          <a:lstStyle/>
          <a:p>
            <a:pPr marL="0" indent="0">
              <a:buNone/>
            </a:pPr>
            <a:r>
              <a:rPr lang="en-US" sz="2200" dirty="0"/>
              <a:t>Create antibodies that bind to different forms of Aβ for a possible:</a:t>
            </a:r>
          </a:p>
          <a:p>
            <a:r>
              <a:rPr lang="en-US" sz="1900" dirty="0"/>
              <a:t>Therapeutic </a:t>
            </a:r>
          </a:p>
          <a:p>
            <a:r>
              <a:rPr lang="en-US" sz="1900" dirty="0"/>
              <a:t>Diagnostic </a:t>
            </a:r>
          </a:p>
          <a:p>
            <a:r>
              <a:rPr lang="en-US" sz="1900" dirty="0"/>
              <a:t>Early Detection</a:t>
            </a:r>
          </a:p>
          <a:p>
            <a:endParaRPr lang="en-US" dirty="0"/>
          </a:p>
        </p:txBody>
      </p:sp>
      <p:sp>
        <p:nvSpPr>
          <p:cNvPr id="3" name="Title 2"/>
          <p:cNvSpPr>
            <a:spLocks noGrp="1"/>
          </p:cNvSpPr>
          <p:nvPr>
            <p:ph type="title"/>
          </p:nvPr>
        </p:nvSpPr>
        <p:spPr/>
        <p:txBody>
          <a:bodyPr/>
          <a:lstStyle/>
          <a:p>
            <a:r>
              <a:rPr lang="en-US" dirty="0" smtClean="0"/>
              <a:t>Protein Research Background</a:t>
            </a:r>
            <a:endParaRPr lang="en-US" dirty="0"/>
          </a:p>
        </p:txBody>
      </p:sp>
      <p:grpSp>
        <p:nvGrpSpPr>
          <p:cNvPr id="4" name="Group 3"/>
          <p:cNvGrpSpPr/>
          <p:nvPr/>
        </p:nvGrpSpPr>
        <p:grpSpPr>
          <a:xfrm>
            <a:off x="175866" y="3466313"/>
            <a:ext cx="5867400" cy="2186591"/>
            <a:chOff x="228600" y="3678415"/>
            <a:chExt cx="5867400" cy="2186591"/>
          </a:xfrm>
        </p:grpSpPr>
        <p:grpSp>
          <p:nvGrpSpPr>
            <p:cNvPr id="5" name="Group 4"/>
            <p:cNvGrpSpPr/>
            <p:nvPr/>
          </p:nvGrpSpPr>
          <p:grpSpPr>
            <a:xfrm>
              <a:off x="228600" y="3759207"/>
              <a:ext cx="5867400" cy="2105799"/>
              <a:chOff x="2895814" y="3655206"/>
              <a:chExt cx="5867400" cy="2105799"/>
            </a:xfrm>
          </p:grpSpPr>
          <p:grpSp>
            <p:nvGrpSpPr>
              <p:cNvPr id="7" name="Group 6"/>
              <p:cNvGrpSpPr/>
              <p:nvPr/>
            </p:nvGrpSpPr>
            <p:grpSpPr>
              <a:xfrm>
                <a:off x="2895814" y="3655206"/>
                <a:ext cx="5867400" cy="2105799"/>
                <a:chOff x="838200" y="2588406"/>
                <a:chExt cx="5867400" cy="2105799"/>
              </a:xfrm>
            </p:grpSpPr>
            <p:grpSp>
              <p:nvGrpSpPr>
                <p:cNvPr id="9" name="Group 8"/>
                <p:cNvGrpSpPr/>
                <p:nvPr/>
              </p:nvGrpSpPr>
              <p:grpSpPr>
                <a:xfrm>
                  <a:off x="838200" y="2588406"/>
                  <a:ext cx="5867400" cy="2105799"/>
                  <a:chOff x="838200" y="2588406"/>
                  <a:chExt cx="5867400" cy="2105799"/>
                </a:xfrm>
              </p:grpSpPr>
              <p:grpSp>
                <p:nvGrpSpPr>
                  <p:cNvPr id="11" name="Group 10"/>
                  <p:cNvGrpSpPr/>
                  <p:nvPr/>
                </p:nvGrpSpPr>
                <p:grpSpPr>
                  <a:xfrm>
                    <a:off x="838200" y="2588406"/>
                    <a:ext cx="5867400" cy="2105799"/>
                    <a:chOff x="685800" y="2904784"/>
                    <a:chExt cx="5867400" cy="2105799"/>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17855"/>
                    <a:stretch/>
                  </p:blipFill>
                  <p:spPr>
                    <a:xfrm>
                      <a:off x="685800" y="2907178"/>
                      <a:ext cx="5867400" cy="2103405"/>
                    </a:xfrm>
                    <a:prstGeom prst="rect">
                      <a:avLst/>
                    </a:prstGeom>
                  </p:spPr>
                </p:pic>
                <p:sp>
                  <p:nvSpPr>
                    <p:cNvPr id="16" name="Rectangle 15"/>
                    <p:cNvSpPr/>
                    <p:nvPr/>
                  </p:nvSpPr>
                  <p:spPr>
                    <a:xfrm>
                      <a:off x="2362200" y="2907178"/>
                      <a:ext cx="1066800" cy="64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73450" y="2904784"/>
                      <a:ext cx="1066800" cy="295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9506027">
                      <a:off x="2927504" y="3051981"/>
                      <a:ext cx="504492" cy="270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57551" y="2907178"/>
                      <a:ext cx="1568266" cy="64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455284" y="2643685"/>
                    <a:ext cx="292865" cy="400110"/>
                  </a:xfrm>
                  <a:prstGeom prst="rect">
                    <a:avLst/>
                  </a:prstGeom>
                  <a:solidFill>
                    <a:schemeClr val="bg1"/>
                  </a:solidFill>
                </p:spPr>
                <p:txBody>
                  <a:bodyPr wrap="square" rtlCol="0">
                    <a:spAutoFit/>
                  </a:bodyPr>
                  <a:lstStyle/>
                  <a:p>
                    <a:r>
                      <a:rPr lang="en-US" sz="2000" b="1" dirty="0" smtClean="0">
                        <a:latin typeface="Centaur" panose="02030504050205020304" pitchFamily="18" charset="0"/>
                      </a:rPr>
                      <a:t>A</a:t>
                    </a:r>
                    <a:endParaRPr lang="en-US" sz="2000" b="1" dirty="0">
                      <a:latin typeface="Centaur" panose="02030504050205020304" pitchFamily="18" charset="0"/>
                    </a:endParaRPr>
                  </a:p>
                </p:txBody>
              </p:sp>
              <p:sp>
                <p:nvSpPr>
                  <p:cNvPr id="13" name="TextBox 12"/>
                  <p:cNvSpPr txBox="1"/>
                  <p:nvPr/>
                </p:nvSpPr>
                <p:spPr>
                  <a:xfrm>
                    <a:off x="6030716" y="3749689"/>
                    <a:ext cx="292865" cy="400110"/>
                  </a:xfrm>
                  <a:prstGeom prst="rect">
                    <a:avLst/>
                  </a:prstGeom>
                  <a:solidFill>
                    <a:schemeClr val="bg1"/>
                  </a:solidFill>
                </p:spPr>
                <p:txBody>
                  <a:bodyPr wrap="square" rtlCol="0">
                    <a:spAutoFit/>
                  </a:bodyPr>
                  <a:lstStyle/>
                  <a:p>
                    <a:r>
                      <a:rPr lang="en-US" sz="2000" b="1" dirty="0" smtClean="0">
                        <a:latin typeface="Centaur" panose="02030504050205020304" pitchFamily="18" charset="0"/>
                      </a:rPr>
                      <a:t>B</a:t>
                    </a:r>
                    <a:endParaRPr lang="en-US" sz="2000" b="1" dirty="0">
                      <a:latin typeface="Centaur" panose="02030504050205020304" pitchFamily="18" charset="0"/>
                    </a:endParaRPr>
                  </a:p>
                </p:txBody>
              </p:sp>
              <p:sp>
                <p:nvSpPr>
                  <p:cNvPr id="14" name="Rectangle 13"/>
                  <p:cNvSpPr/>
                  <p:nvPr/>
                </p:nvSpPr>
                <p:spPr>
                  <a:xfrm>
                    <a:off x="5595751" y="2615571"/>
                    <a:ext cx="230349" cy="268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922216" y="3352800"/>
                  <a:ext cx="280100" cy="400110"/>
                </a:xfrm>
                <a:prstGeom prst="rect">
                  <a:avLst/>
                </a:prstGeom>
                <a:solidFill>
                  <a:schemeClr val="bg1"/>
                </a:solidFill>
              </p:spPr>
              <p:txBody>
                <a:bodyPr wrap="square" rtlCol="0">
                  <a:spAutoFit/>
                </a:bodyPr>
                <a:lstStyle/>
                <a:p>
                  <a:r>
                    <a:rPr lang="en-US" sz="2000" b="1" dirty="0" smtClean="0">
                      <a:latin typeface="Centaur" panose="02030504050205020304" pitchFamily="18" charset="0"/>
                    </a:rPr>
                    <a:t>C</a:t>
                  </a:r>
                  <a:endParaRPr lang="en-US" sz="2000" b="1" dirty="0">
                    <a:latin typeface="Centaur" panose="02030504050205020304" pitchFamily="18" charset="0"/>
                  </a:endParaRPr>
                </a:p>
              </p:txBody>
            </p:sp>
          </p:grpSp>
          <p:sp>
            <p:nvSpPr>
              <p:cNvPr id="8" name="TextBox 140"/>
              <p:cNvSpPr txBox="1"/>
              <p:nvPr/>
            </p:nvSpPr>
            <p:spPr>
              <a:xfrm>
                <a:off x="6667713" y="5512881"/>
                <a:ext cx="2092930" cy="246221"/>
              </a:xfrm>
              <a:prstGeom prst="rect">
                <a:avLst/>
              </a:prstGeom>
              <a:solidFill>
                <a:schemeClr val="bg1">
                  <a:lumMod val="75000"/>
                </a:schemeClr>
              </a:solidFill>
            </p:spPr>
            <p:txBody>
              <a:bodyPr wrap="square" rtlCol="0">
                <a:spAutoFit/>
              </a:bodyPr>
              <a:ls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a:lstStyle>
              <a:p>
                <a:pPr algn="ctr"/>
                <a:r>
                  <a:rPr lang="en-US" sz="1000" dirty="0" smtClean="0">
                    <a:latin typeface="Georgia" panose="02040502050405020303" pitchFamily="18" charset="0"/>
                  </a:rPr>
                  <a:t>Figure 5: Antibody binding to </a:t>
                </a:r>
                <a:r>
                  <a:rPr lang="en-US" sz="1000" dirty="0">
                    <a:latin typeface="Georgia" panose="02040502050405020303" pitchFamily="18" charset="0"/>
                    <a:cs typeface="Calibri"/>
                  </a:rPr>
                  <a:t>A</a:t>
                </a:r>
                <a:r>
                  <a:rPr lang="el-GR" sz="1000" dirty="0">
                    <a:latin typeface="Georgia" panose="02040502050405020303" pitchFamily="18" charset="0"/>
                    <a:cs typeface="Times New Roman" panose="02020603050405020304" pitchFamily="18" charset="0"/>
                  </a:rPr>
                  <a:t>β</a:t>
                </a:r>
                <a:endParaRPr lang="en-US" sz="1000" dirty="0">
                  <a:latin typeface="Georgia" panose="02040502050405020303" pitchFamily="18" charset="0"/>
                </a:endParaRPr>
              </a:p>
            </p:txBody>
          </p:sp>
        </p:grpSp>
        <p:sp>
          <p:nvSpPr>
            <p:cNvPr id="6" name="Rectangle 5"/>
            <p:cNvSpPr/>
            <p:nvPr/>
          </p:nvSpPr>
          <p:spPr>
            <a:xfrm>
              <a:off x="228600" y="3678415"/>
              <a:ext cx="5864829" cy="147808"/>
            </a:xfrm>
            <a:prstGeom prst="rect">
              <a:avLst/>
            </a:prstGeom>
            <a:solidFill>
              <a:srgbClr val="323232"/>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152745" y="3320129"/>
            <a:ext cx="2815389" cy="2613023"/>
          </a:xfrm>
          <a:prstGeom prst="rect">
            <a:avLst/>
          </a:prstGeom>
        </p:spPr>
        <p:txBody>
          <a:bodyPr wrap="square">
            <a:spAutoFit/>
          </a:bodyPr>
          <a:lstStyle/>
          <a:p>
            <a:pPr>
              <a:lnSpc>
                <a:spcPct val="130000"/>
              </a:lnSpc>
              <a:buSzPct val="86000"/>
            </a:pPr>
            <a:r>
              <a:rPr lang="en-US" dirty="0" smtClean="0">
                <a:solidFill>
                  <a:schemeClr val="bg1"/>
                </a:solidFill>
                <a:latin typeface="Georgia" panose="02040502050405020303" pitchFamily="18" charset="0"/>
                <a:cs typeface="Calibri"/>
              </a:rPr>
              <a:t>A: Bind to soluble A</a:t>
            </a:r>
            <a:r>
              <a:rPr lang="el-GR" dirty="0" smtClean="0">
                <a:solidFill>
                  <a:schemeClr val="bg1"/>
                </a:solidFill>
                <a:latin typeface="Georgia" panose="02040502050405020303" pitchFamily="18" charset="0"/>
                <a:cs typeface="Times New Roman" panose="02020603050405020304" pitchFamily="18" charset="0"/>
              </a:rPr>
              <a:t>β</a:t>
            </a:r>
            <a:r>
              <a:rPr lang="en-US" dirty="0" smtClean="0">
                <a:solidFill>
                  <a:schemeClr val="bg1"/>
                </a:solidFill>
                <a:latin typeface="Georgia" panose="02040502050405020303" pitchFamily="18" charset="0"/>
                <a:cs typeface="Times New Roman" panose="02020603050405020304" pitchFamily="18" charset="0"/>
              </a:rPr>
              <a:t> to prevent further aggregation</a:t>
            </a:r>
          </a:p>
          <a:p>
            <a:pPr>
              <a:lnSpc>
                <a:spcPct val="130000"/>
              </a:lnSpc>
              <a:buSzPct val="86000"/>
            </a:pPr>
            <a:r>
              <a:rPr lang="en-US" dirty="0" smtClean="0">
                <a:solidFill>
                  <a:schemeClr val="bg1"/>
                </a:solidFill>
                <a:latin typeface="Georgia" panose="02040502050405020303" pitchFamily="18" charset="0"/>
                <a:cs typeface="Times New Roman" panose="02020603050405020304" pitchFamily="18" charset="0"/>
              </a:rPr>
              <a:t>B: Bind to </a:t>
            </a:r>
            <a:r>
              <a:rPr lang="en-US" dirty="0" smtClean="0">
                <a:solidFill>
                  <a:schemeClr val="bg1"/>
                </a:solidFill>
                <a:latin typeface="Georgia" panose="02040502050405020303" pitchFamily="18" charset="0"/>
                <a:cs typeface="Calibri"/>
              </a:rPr>
              <a:t>A</a:t>
            </a:r>
            <a:r>
              <a:rPr lang="el-GR" dirty="0" smtClean="0">
                <a:solidFill>
                  <a:schemeClr val="bg1"/>
                </a:solidFill>
                <a:latin typeface="Georgia" panose="02040502050405020303" pitchFamily="18" charset="0"/>
                <a:cs typeface="Times New Roman" panose="02020603050405020304" pitchFamily="18" charset="0"/>
              </a:rPr>
              <a:t>β</a:t>
            </a:r>
            <a:r>
              <a:rPr lang="en-US" dirty="0" smtClean="0">
                <a:solidFill>
                  <a:schemeClr val="bg1"/>
                </a:solidFill>
                <a:latin typeface="Georgia" panose="02040502050405020303" pitchFamily="18" charset="0"/>
                <a:cs typeface="Times New Roman" panose="02020603050405020304" pitchFamily="18" charset="0"/>
              </a:rPr>
              <a:t> plaques</a:t>
            </a:r>
          </a:p>
          <a:p>
            <a:pPr>
              <a:lnSpc>
                <a:spcPct val="130000"/>
              </a:lnSpc>
              <a:buSzPct val="86000"/>
            </a:pPr>
            <a:r>
              <a:rPr lang="en-US" dirty="0" smtClean="0">
                <a:solidFill>
                  <a:schemeClr val="bg1"/>
                </a:solidFill>
                <a:latin typeface="Georgia" panose="02040502050405020303" pitchFamily="18" charset="0"/>
                <a:cs typeface="Times New Roman" panose="02020603050405020304" pitchFamily="18" charset="0"/>
              </a:rPr>
              <a:t>C: Bind to </a:t>
            </a:r>
            <a:r>
              <a:rPr lang="en-US" dirty="0" smtClean="0">
                <a:solidFill>
                  <a:schemeClr val="bg1"/>
                </a:solidFill>
                <a:latin typeface="Georgia" panose="02040502050405020303" pitchFamily="18" charset="0"/>
                <a:cs typeface="Calibri"/>
              </a:rPr>
              <a:t>A</a:t>
            </a:r>
            <a:r>
              <a:rPr lang="el-GR" dirty="0" smtClean="0">
                <a:solidFill>
                  <a:schemeClr val="bg1"/>
                </a:solidFill>
                <a:latin typeface="Georgia" panose="02040502050405020303" pitchFamily="18" charset="0"/>
                <a:cs typeface="Times New Roman" panose="02020603050405020304" pitchFamily="18" charset="0"/>
              </a:rPr>
              <a:t>β</a:t>
            </a:r>
            <a:r>
              <a:rPr lang="en-US" dirty="0" smtClean="0">
                <a:solidFill>
                  <a:schemeClr val="bg1"/>
                </a:solidFill>
                <a:latin typeface="Georgia" panose="02040502050405020303" pitchFamily="18" charset="0"/>
                <a:cs typeface="Times New Roman" panose="02020603050405020304" pitchFamily="18" charset="0"/>
              </a:rPr>
              <a:t> in the periphery to draw it out of CNS.</a:t>
            </a:r>
            <a:endParaRPr lang="en-US" dirty="0">
              <a:solidFill>
                <a:schemeClr val="bg1"/>
              </a:solidFill>
              <a:latin typeface="Georgia" panose="02040502050405020303" pitchFamily="18" charset="0"/>
              <a:cs typeface="Calibri"/>
            </a:endParaRPr>
          </a:p>
        </p:txBody>
      </p:sp>
    </p:spTree>
    <p:extLst>
      <p:ext uri="{BB962C8B-B14F-4D97-AF65-F5344CB8AC3E}">
        <p14:creationId xmlns:p14="http://schemas.microsoft.com/office/powerpoint/2010/main" val="2789106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636295"/>
            <a:ext cx="8503920" cy="3374156"/>
          </a:xfrm>
        </p:spPr>
        <p:txBody>
          <a:bodyPr/>
          <a:lstStyle/>
          <a:p>
            <a:pPr marL="0" indent="0">
              <a:buNone/>
            </a:pPr>
            <a:r>
              <a:rPr lang="en-US" sz="2200" b="1" dirty="0"/>
              <a:t>Goal:</a:t>
            </a:r>
            <a:r>
              <a:rPr lang="en-US" sz="2200" dirty="0"/>
              <a:t> Best method to produce highest yield of functional antibody by modifying the growth conditions for </a:t>
            </a:r>
            <a:r>
              <a:rPr lang="en-US" sz="2200" i="1" dirty="0"/>
              <a:t>E. Coli</a:t>
            </a:r>
            <a:r>
              <a:rPr lang="en-US" sz="2200" dirty="0"/>
              <a:t> bacterial culture that express the antibody</a:t>
            </a:r>
            <a:r>
              <a:rPr lang="en-US" sz="2200" dirty="0" smtClean="0"/>
              <a:t>.</a:t>
            </a:r>
          </a:p>
          <a:p>
            <a:pPr marL="0" indent="0">
              <a:buNone/>
            </a:pPr>
            <a:endParaRPr lang="en-US" sz="1000" dirty="0" smtClean="0"/>
          </a:p>
          <a:p>
            <a:pPr marL="0" indent="0">
              <a:buNone/>
            </a:pPr>
            <a:r>
              <a:rPr lang="en-US" sz="2300" dirty="0" smtClean="0"/>
              <a:t>		  </a:t>
            </a:r>
            <a:r>
              <a:rPr lang="en-US" sz="2300" b="1" dirty="0" smtClean="0"/>
              <a:t>Variables </a:t>
            </a:r>
            <a:endParaRPr lang="en-US" sz="2300" b="1" dirty="0"/>
          </a:p>
          <a:p>
            <a:pPr marL="0" indent="0">
              <a:buNone/>
            </a:pPr>
            <a:endParaRPr lang="en-US" sz="1200" dirty="0"/>
          </a:p>
          <a:p>
            <a:pPr marL="0" indent="0">
              <a:buNone/>
            </a:pPr>
            <a:r>
              <a:rPr lang="en-US" sz="2300" dirty="0"/>
              <a:t>Growth Sugar Source (standard glucose)</a:t>
            </a:r>
          </a:p>
          <a:p>
            <a:pPr marL="0" indent="0">
              <a:buNone/>
            </a:pPr>
            <a:r>
              <a:rPr lang="en-US" sz="2300" dirty="0"/>
              <a:t>	[for more functional proteins]</a:t>
            </a:r>
          </a:p>
          <a:p>
            <a:pPr marL="0" indent="0">
              <a:buNone/>
            </a:pPr>
            <a:r>
              <a:rPr lang="en-US" sz="2300" dirty="0" smtClean="0"/>
              <a:t> </a:t>
            </a:r>
          </a:p>
          <a:p>
            <a:pPr marL="0" indent="0">
              <a:buNone/>
            </a:pPr>
            <a:endParaRPr lang="en-US" sz="600" dirty="0"/>
          </a:p>
          <a:p>
            <a:pPr marL="0" indent="0">
              <a:buNone/>
            </a:pPr>
            <a:r>
              <a:rPr lang="en-US" sz="2300" dirty="0"/>
              <a:t>Growth Optical Density (standard 0.8</a:t>
            </a:r>
            <a:r>
              <a:rPr lang="en-US" sz="2300" dirty="0" smtClean="0"/>
              <a:t>)</a:t>
            </a:r>
            <a:endParaRPr lang="en-US" sz="2300" dirty="0"/>
          </a:p>
          <a:p>
            <a:pPr marL="0" indent="0">
              <a:buNone/>
            </a:pPr>
            <a:endParaRPr lang="en-US" sz="2300" dirty="0" smtClean="0"/>
          </a:p>
          <a:p>
            <a:pPr marL="0" indent="0">
              <a:buNone/>
            </a:pPr>
            <a:endParaRPr lang="en-US" dirty="0"/>
          </a:p>
        </p:txBody>
      </p:sp>
      <p:sp>
        <p:nvSpPr>
          <p:cNvPr id="3" name="Title 2"/>
          <p:cNvSpPr>
            <a:spLocks noGrp="1"/>
          </p:cNvSpPr>
          <p:nvPr>
            <p:ph type="title"/>
          </p:nvPr>
        </p:nvSpPr>
        <p:spPr/>
        <p:txBody>
          <a:bodyPr/>
          <a:lstStyle/>
          <a:p>
            <a:r>
              <a:rPr lang="en-US" dirty="0" smtClean="0"/>
              <a:t>Approach</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47626003"/>
              </p:ext>
            </p:extLst>
          </p:nvPr>
        </p:nvGraphicFramePr>
        <p:xfrm>
          <a:off x="6006165" y="2945819"/>
          <a:ext cx="2850682" cy="1456843"/>
        </p:xfrm>
        <a:graphic>
          <a:graphicData uri="http://schemas.openxmlformats.org/drawingml/2006/table">
            <a:tbl>
              <a:tblPr firstRow="1" bandRow="1">
                <a:tableStyleId>{073A0DAA-6AF3-43AB-8588-CEC1D06C72B9}</a:tableStyleId>
              </a:tblPr>
              <a:tblGrid>
                <a:gridCol w="1425341"/>
                <a:gridCol w="1425341"/>
              </a:tblGrid>
              <a:tr h="315982">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eorgia" panose="02040502050405020303" pitchFamily="18" charset="0"/>
                        </a:rPr>
                        <a:t>         Sugar</a:t>
                      </a:r>
                      <a:r>
                        <a:rPr lang="en-US" sz="1200" baseline="0" dirty="0" smtClean="0">
                          <a:latin typeface="Georgia" panose="02040502050405020303" pitchFamily="18" charset="0"/>
                        </a:rPr>
                        <a:t> Source</a:t>
                      </a:r>
                      <a:endParaRPr lang="en-US" sz="1200" dirty="0" smtClean="0">
                        <a:latin typeface="Georgia" panose="02040502050405020303" pitchFamily="18" charset="0"/>
                      </a:endParaRPr>
                    </a:p>
                  </a:txBody>
                  <a:tcPr anchor="ctr"/>
                </a:tc>
                <a:tc hMerge="1">
                  <a:txBody>
                    <a:bodyPr/>
                    <a:lstStyle/>
                    <a:p>
                      <a:endParaRPr lang="en-US" dirty="0"/>
                    </a:p>
                  </a:txBody>
                  <a:tcPr/>
                </a:tc>
              </a:tr>
              <a:tr h="5498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Georgia" panose="02040502050405020303" pitchFamily="18" charset="0"/>
                        </a:rPr>
                        <a:t>0.5 M Mannitol</a:t>
                      </a:r>
                      <a:r>
                        <a:rPr lang="en-US" sz="1200" baseline="0" dirty="0" smtClean="0">
                          <a:latin typeface="Georgia" panose="02040502050405020303" pitchFamily="18" charset="0"/>
                        </a:rPr>
                        <a:t> </a:t>
                      </a:r>
                      <a:r>
                        <a:rPr lang="en-US" sz="1200" dirty="0" smtClean="0">
                          <a:latin typeface="Georgia" panose="02040502050405020303" pitchFamily="18" charset="0"/>
                        </a:rPr>
                        <a:t>(C</a:t>
                      </a:r>
                      <a:r>
                        <a:rPr lang="en-US" sz="1200" baseline="-25000" dirty="0" smtClean="0">
                          <a:latin typeface="Georgia" panose="02040502050405020303" pitchFamily="18" charset="0"/>
                        </a:rPr>
                        <a:t>6</a:t>
                      </a:r>
                      <a:r>
                        <a:rPr lang="en-US" sz="1200" dirty="0" smtClean="0">
                          <a:latin typeface="Georgia" panose="02040502050405020303" pitchFamily="18" charset="0"/>
                        </a:rPr>
                        <a:t>H</a:t>
                      </a:r>
                      <a:r>
                        <a:rPr lang="en-US" sz="1200" baseline="-25000" dirty="0" smtClean="0">
                          <a:latin typeface="Georgia" panose="02040502050405020303" pitchFamily="18" charset="0"/>
                        </a:rPr>
                        <a:t>14</a:t>
                      </a:r>
                      <a:r>
                        <a:rPr lang="en-US" sz="1200" dirty="0" smtClean="0">
                          <a:latin typeface="Georgia" panose="02040502050405020303" pitchFamily="18" charset="0"/>
                        </a:rPr>
                        <a:t>O</a:t>
                      </a:r>
                      <a:r>
                        <a:rPr lang="en-US" sz="1200" baseline="-25000" dirty="0" smtClean="0">
                          <a:latin typeface="Georgia" panose="02040502050405020303" pitchFamily="18" charset="0"/>
                        </a:rPr>
                        <a:t>6</a:t>
                      </a:r>
                      <a:r>
                        <a:rPr lang="en-US" sz="1200" dirty="0" smtClean="0">
                          <a:latin typeface="Georgia" panose="02040502050405020303"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Georgia" panose="02040502050405020303" pitchFamily="18" charset="0"/>
                        </a:rPr>
                        <a:t>0.5 M Sorbitol</a:t>
                      </a:r>
                      <a:r>
                        <a:rPr lang="en-US" sz="1200" baseline="0" dirty="0" smtClean="0">
                          <a:latin typeface="Georgia" panose="02040502050405020303" pitchFamily="18" charset="0"/>
                        </a:rPr>
                        <a:t> </a:t>
                      </a:r>
                      <a:r>
                        <a:rPr lang="en-US" sz="1200" dirty="0" smtClean="0">
                          <a:latin typeface="Georgia" panose="02040502050405020303" pitchFamily="18" charset="0"/>
                        </a:rPr>
                        <a:t>(C</a:t>
                      </a:r>
                      <a:r>
                        <a:rPr lang="en-US" sz="1200" baseline="-25000" dirty="0" smtClean="0">
                          <a:latin typeface="Georgia" panose="02040502050405020303" pitchFamily="18" charset="0"/>
                        </a:rPr>
                        <a:t>6</a:t>
                      </a:r>
                      <a:r>
                        <a:rPr lang="en-US" sz="1200" dirty="0" smtClean="0">
                          <a:latin typeface="Georgia" panose="02040502050405020303" pitchFamily="18" charset="0"/>
                        </a:rPr>
                        <a:t>H</a:t>
                      </a:r>
                      <a:r>
                        <a:rPr lang="en-US" sz="1200" baseline="-25000" dirty="0" smtClean="0">
                          <a:latin typeface="Georgia" panose="02040502050405020303" pitchFamily="18" charset="0"/>
                        </a:rPr>
                        <a:t>14</a:t>
                      </a:r>
                      <a:r>
                        <a:rPr lang="en-US" sz="1200" dirty="0" smtClean="0">
                          <a:latin typeface="Georgia" panose="02040502050405020303" pitchFamily="18" charset="0"/>
                        </a:rPr>
                        <a:t>O</a:t>
                      </a:r>
                      <a:r>
                        <a:rPr lang="en-US" sz="1200" baseline="-25000" dirty="0" smtClean="0">
                          <a:latin typeface="Georgia" panose="02040502050405020303" pitchFamily="18" charset="0"/>
                        </a:rPr>
                        <a:t>6</a:t>
                      </a:r>
                      <a:r>
                        <a:rPr lang="en-US" sz="1200" dirty="0" smtClean="0">
                          <a:latin typeface="Georgia" panose="02040502050405020303" pitchFamily="18" charset="0"/>
                        </a:rPr>
                        <a:t>)</a:t>
                      </a:r>
                    </a:p>
                  </a:txBody>
                  <a:tcPr/>
                </a:tc>
              </a:tr>
              <a:tr h="5910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Georgia" panose="02040502050405020303" pitchFamily="18" charset="0"/>
                        </a:rPr>
                        <a:t>0.4 M Glucose (C</a:t>
                      </a:r>
                      <a:r>
                        <a:rPr lang="en-US" sz="1200" baseline="-25000" dirty="0" smtClean="0">
                          <a:latin typeface="Georgia" panose="02040502050405020303" pitchFamily="18" charset="0"/>
                        </a:rPr>
                        <a:t>6</a:t>
                      </a:r>
                      <a:r>
                        <a:rPr lang="en-US" sz="1200" dirty="0" smtClean="0">
                          <a:latin typeface="Georgia" panose="02040502050405020303" pitchFamily="18" charset="0"/>
                        </a:rPr>
                        <a:t>H</a:t>
                      </a:r>
                      <a:r>
                        <a:rPr lang="en-US" sz="1200" baseline="-25000" dirty="0" smtClean="0">
                          <a:latin typeface="Georgia" panose="02040502050405020303" pitchFamily="18" charset="0"/>
                        </a:rPr>
                        <a:t>12</a:t>
                      </a:r>
                      <a:r>
                        <a:rPr lang="en-US" sz="1200" dirty="0" smtClean="0">
                          <a:latin typeface="Georgia" panose="02040502050405020303" pitchFamily="18" charset="0"/>
                        </a:rPr>
                        <a:t>O</a:t>
                      </a:r>
                      <a:r>
                        <a:rPr lang="en-US" sz="1200" baseline="-25000" dirty="0" smtClean="0">
                          <a:latin typeface="Georgia" panose="02040502050405020303" pitchFamily="18" charset="0"/>
                        </a:rPr>
                        <a:t>6</a:t>
                      </a:r>
                      <a:r>
                        <a:rPr lang="en-US" sz="1200" dirty="0" smtClean="0">
                          <a:latin typeface="Georgia" panose="02040502050405020303"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Georgia" panose="02040502050405020303" pitchFamily="18" charset="0"/>
                        </a:rPr>
                        <a:t>0.4 M Sucrose (C</a:t>
                      </a:r>
                      <a:r>
                        <a:rPr lang="en-US" sz="1200" baseline="-25000" dirty="0" smtClean="0">
                          <a:latin typeface="Georgia" panose="02040502050405020303" pitchFamily="18" charset="0"/>
                        </a:rPr>
                        <a:t>12</a:t>
                      </a:r>
                      <a:r>
                        <a:rPr lang="en-US" sz="1200" dirty="0" smtClean="0">
                          <a:latin typeface="Georgia" panose="02040502050405020303" pitchFamily="18" charset="0"/>
                        </a:rPr>
                        <a:t>H</a:t>
                      </a:r>
                      <a:r>
                        <a:rPr lang="en-US" sz="1200" baseline="-25000" dirty="0" smtClean="0">
                          <a:latin typeface="Georgia" panose="02040502050405020303" pitchFamily="18" charset="0"/>
                        </a:rPr>
                        <a:t>22</a:t>
                      </a:r>
                      <a:r>
                        <a:rPr lang="en-US" sz="1200" dirty="0" smtClean="0">
                          <a:latin typeface="Georgia" panose="02040502050405020303" pitchFamily="18" charset="0"/>
                        </a:rPr>
                        <a:t>O</a:t>
                      </a:r>
                      <a:r>
                        <a:rPr lang="en-US" sz="1200" baseline="-25000" dirty="0" smtClean="0">
                          <a:latin typeface="Georgia" panose="02040502050405020303" pitchFamily="18" charset="0"/>
                        </a:rPr>
                        <a:t>11</a:t>
                      </a:r>
                      <a:r>
                        <a:rPr lang="en-US" sz="1200" dirty="0" smtClean="0">
                          <a:latin typeface="Georgia" panose="02040502050405020303" pitchFamily="18" charset="0"/>
                        </a:rPr>
                        <a:t>)</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77880356"/>
              </p:ext>
            </p:extLst>
          </p:nvPr>
        </p:nvGraphicFramePr>
        <p:xfrm>
          <a:off x="6015789" y="4526223"/>
          <a:ext cx="2850682" cy="968456"/>
        </p:xfrm>
        <a:graphic>
          <a:graphicData uri="http://schemas.openxmlformats.org/drawingml/2006/table">
            <a:tbl>
              <a:tblPr firstRow="1" bandRow="1">
                <a:tableStyleId>{073A0DAA-6AF3-43AB-8588-CEC1D06C72B9}</a:tableStyleId>
              </a:tblPr>
              <a:tblGrid>
                <a:gridCol w="2850682"/>
              </a:tblGrid>
              <a:tr h="0">
                <a:tc>
                  <a:txBody>
                    <a:bodyPr/>
                    <a:lstStyle/>
                    <a:p>
                      <a:pPr algn="ctr"/>
                      <a:r>
                        <a:rPr lang="en-US" sz="1200" dirty="0" smtClean="0">
                          <a:latin typeface="Georgia" panose="02040502050405020303" pitchFamily="18" charset="0"/>
                        </a:rPr>
                        <a:t>Optical Density</a:t>
                      </a:r>
                      <a:endParaRPr lang="en-US" sz="1200" dirty="0">
                        <a:latin typeface="Georgia" panose="02040502050405020303" pitchFamily="18" charset="0"/>
                      </a:endParaRPr>
                    </a:p>
                  </a:txBody>
                  <a:tcPr/>
                </a:tc>
              </a:tr>
              <a:tr h="347068">
                <a:tc>
                  <a:txBody>
                    <a:bodyPr/>
                    <a:lstStyle/>
                    <a:p>
                      <a:pPr algn="ctr"/>
                      <a:r>
                        <a:rPr lang="en-US" sz="1200" dirty="0" smtClean="0">
                          <a:latin typeface="Georgia" panose="02040502050405020303" pitchFamily="18" charset="0"/>
                        </a:rPr>
                        <a:t>OD = 0.5</a:t>
                      </a:r>
                      <a:endParaRPr lang="en-US" sz="1200" dirty="0">
                        <a:latin typeface="Georgia" panose="02040502050405020303" pitchFamily="18" charset="0"/>
                      </a:endParaRPr>
                    </a:p>
                  </a:txBody>
                  <a:tcPr/>
                </a:tc>
              </a:tr>
              <a:tr h="347068">
                <a:tc>
                  <a:txBody>
                    <a:bodyPr/>
                    <a:lstStyle/>
                    <a:p>
                      <a:pPr algn="ctr"/>
                      <a:r>
                        <a:rPr lang="en-US" sz="1200" dirty="0" smtClean="0">
                          <a:latin typeface="Georgia" panose="02040502050405020303" pitchFamily="18" charset="0"/>
                        </a:rPr>
                        <a:t>OD = 1.0</a:t>
                      </a:r>
                    </a:p>
                  </a:txBody>
                  <a:tcPr/>
                </a:tc>
              </a:tr>
            </a:tbl>
          </a:graphicData>
        </a:graphic>
      </p:graphicFrame>
    </p:spTree>
    <p:extLst>
      <p:ext uri="{BB962C8B-B14F-4D97-AF65-F5344CB8AC3E}">
        <p14:creationId xmlns:p14="http://schemas.microsoft.com/office/powerpoint/2010/main" val="1568904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647700" y="1595683"/>
            <a:ext cx="7848600" cy="4306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Method</a:t>
            </a:r>
            <a:endParaRPr lang="en-US" dirty="0"/>
          </a:p>
        </p:txBody>
      </p:sp>
      <p:grpSp>
        <p:nvGrpSpPr>
          <p:cNvPr id="5" name="Group 4"/>
          <p:cNvGrpSpPr/>
          <p:nvPr/>
        </p:nvGrpSpPr>
        <p:grpSpPr>
          <a:xfrm>
            <a:off x="644741" y="1692909"/>
            <a:ext cx="7851561" cy="4207362"/>
            <a:chOff x="8291521" y="14404499"/>
            <a:chExt cx="8167679" cy="4551094"/>
          </a:xfrm>
        </p:grpSpPr>
        <p:pic>
          <p:nvPicPr>
            <p:cNvPr id="6" name="Picture 5"/>
            <p:cNvPicPr>
              <a:picLocks noChangeAspect="1"/>
            </p:cNvPicPr>
            <p:nvPr/>
          </p:nvPicPr>
          <p:blipFill>
            <a:blip r:embed="rId2"/>
            <a:stretch>
              <a:fillRect/>
            </a:stretch>
          </p:blipFill>
          <p:spPr>
            <a:xfrm>
              <a:off x="8763000" y="16916400"/>
              <a:ext cx="1295400" cy="615315"/>
            </a:xfrm>
            <a:prstGeom prst="rect">
              <a:avLst/>
            </a:prstGeom>
          </p:spPr>
        </p:pic>
        <p:pic>
          <p:nvPicPr>
            <p:cNvPr id="7" name="Picture 6" descr="flask-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14630400"/>
              <a:ext cx="833297" cy="1099076"/>
            </a:xfrm>
            <a:prstGeom prst="rect">
              <a:avLst/>
            </a:prstGeom>
          </p:spPr>
        </p:pic>
        <p:pic>
          <p:nvPicPr>
            <p:cNvPr id="8" name="Picture 7" descr="flask-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4600" y="14554200"/>
              <a:ext cx="1219200" cy="1608062"/>
            </a:xfrm>
            <a:prstGeom prst="rect">
              <a:avLst/>
            </a:prstGeom>
          </p:spPr>
        </p:pic>
        <p:pic>
          <p:nvPicPr>
            <p:cNvPr id="9" name="Picture 8" descr="flask-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3400" y="14859000"/>
              <a:ext cx="1219200" cy="1608062"/>
            </a:xfrm>
            <a:prstGeom prst="rect">
              <a:avLst/>
            </a:prstGeom>
          </p:spPr>
        </p:pic>
        <p:grpSp>
          <p:nvGrpSpPr>
            <p:cNvPr id="10" name="Group 9"/>
            <p:cNvGrpSpPr/>
            <p:nvPr/>
          </p:nvGrpSpPr>
          <p:grpSpPr>
            <a:xfrm>
              <a:off x="11434992" y="16940372"/>
              <a:ext cx="604608" cy="1804828"/>
              <a:chOff x="11430000" y="14782800"/>
              <a:chExt cx="452208" cy="1804828"/>
            </a:xfrm>
          </p:grpSpPr>
          <p:pic>
            <p:nvPicPr>
              <p:cNvPr id="47" name="Picture 46"/>
              <p:cNvPicPr>
                <a:picLocks noChangeAspect="1"/>
              </p:cNvPicPr>
              <p:nvPr/>
            </p:nvPicPr>
            <p:blipFill rotWithShape="1">
              <a:blip r:embed="rId4"/>
              <a:srcRect r="65244"/>
              <a:stretch/>
            </p:blipFill>
            <p:spPr>
              <a:xfrm>
                <a:off x="11430000" y="14782800"/>
                <a:ext cx="452208" cy="1804828"/>
              </a:xfrm>
              <a:prstGeom prst="rect">
                <a:avLst/>
              </a:prstGeom>
            </p:spPr>
          </p:pic>
          <p:sp>
            <p:nvSpPr>
              <p:cNvPr id="48" name="Oval 47"/>
              <p:cNvSpPr/>
              <p:nvPr/>
            </p:nvSpPr>
            <p:spPr>
              <a:xfrm rot="20247144">
                <a:off x="11498074" y="16246658"/>
                <a:ext cx="125329" cy="208558"/>
              </a:xfrm>
              <a:prstGeom prst="ellipse">
                <a:avLst/>
              </a:prstGeom>
              <a:solidFill>
                <a:schemeClr val="bg2">
                  <a:lumMod val="50000"/>
                </a:schemeClr>
              </a:solidFill>
              <a:ln>
                <a:solidFill>
                  <a:schemeClr val="bg2">
                    <a:lumMod val="50000"/>
                  </a:schemeClr>
                </a:solidFill>
              </a:ln>
              <a:scene3d>
                <a:camera prst="obliqueTopRight"/>
                <a:lightRig rig="threePt" dir="tl"/>
              </a:scene3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a:latin typeface="Georgia" panose="02040502050405020303" pitchFamily="18" charset="0"/>
                </a:endParaRPr>
              </a:p>
            </p:txBody>
          </p:sp>
        </p:grpSp>
        <p:sp>
          <p:nvSpPr>
            <p:cNvPr id="11" name="TextBox 10"/>
            <p:cNvSpPr txBox="1"/>
            <p:nvPr/>
          </p:nvSpPr>
          <p:spPr>
            <a:xfrm>
              <a:off x="8839200" y="17602200"/>
              <a:ext cx="1066800" cy="332922"/>
            </a:xfrm>
            <a:prstGeom prst="rect">
              <a:avLst/>
            </a:prstGeom>
            <a:noFill/>
          </p:spPr>
          <p:txBody>
            <a:bodyPr wrap="square" rtlCol="0">
              <a:spAutoFit/>
            </a:bodyPr>
            <a:lstStyle/>
            <a:p>
              <a:r>
                <a:rPr lang="en-US" sz="1400" dirty="0" smtClean="0">
                  <a:latin typeface="Georgia" panose="02040502050405020303" pitchFamily="18" charset="0"/>
                </a:rPr>
                <a:t>A4 Plate</a:t>
              </a:r>
              <a:endParaRPr lang="en-US" sz="1400" dirty="0">
                <a:latin typeface="Georgia" panose="02040502050405020303" pitchFamily="18" charset="0"/>
              </a:endParaRPr>
            </a:p>
          </p:txBody>
        </p:sp>
        <p:sp>
          <p:nvSpPr>
            <p:cNvPr id="12" name="TextBox 11"/>
            <p:cNvSpPr txBox="1"/>
            <p:nvPr/>
          </p:nvSpPr>
          <p:spPr>
            <a:xfrm>
              <a:off x="8610600" y="15697200"/>
              <a:ext cx="1676400" cy="332922"/>
            </a:xfrm>
            <a:prstGeom prst="rect">
              <a:avLst/>
            </a:prstGeom>
            <a:noFill/>
          </p:spPr>
          <p:txBody>
            <a:bodyPr wrap="square" rtlCol="0">
              <a:spAutoFit/>
            </a:bodyPr>
            <a:lstStyle/>
            <a:p>
              <a:r>
                <a:rPr lang="en-US" sz="1400" dirty="0">
                  <a:latin typeface="Georgia" panose="02040502050405020303" pitchFamily="18" charset="0"/>
                </a:rPr>
                <a:t>S</a:t>
              </a:r>
              <a:r>
                <a:rPr lang="en-US" sz="1400" dirty="0" smtClean="0">
                  <a:latin typeface="Georgia" panose="02040502050405020303" pitchFamily="18" charset="0"/>
                </a:rPr>
                <a:t>tarter </a:t>
              </a:r>
              <a:r>
                <a:rPr lang="en-US" sz="1400" dirty="0">
                  <a:latin typeface="Georgia" panose="02040502050405020303" pitchFamily="18" charset="0"/>
                </a:rPr>
                <a:t>C</a:t>
              </a:r>
              <a:r>
                <a:rPr lang="en-US" sz="1400" dirty="0" smtClean="0">
                  <a:latin typeface="Georgia" panose="02040502050405020303" pitchFamily="18" charset="0"/>
                </a:rPr>
                <a:t>ulture</a:t>
              </a:r>
              <a:endParaRPr lang="en-US" sz="1400" dirty="0">
                <a:latin typeface="Georgia" panose="02040502050405020303" pitchFamily="18" charset="0"/>
              </a:endParaRPr>
            </a:p>
          </p:txBody>
        </p:sp>
        <p:sp>
          <p:nvSpPr>
            <p:cNvPr id="13" name="TextBox 12"/>
            <p:cNvSpPr txBox="1"/>
            <p:nvPr/>
          </p:nvSpPr>
          <p:spPr>
            <a:xfrm>
              <a:off x="10058400" y="16166068"/>
              <a:ext cx="1676400" cy="332922"/>
            </a:xfrm>
            <a:prstGeom prst="rect">
              <a:avLst/>
            </a:prstGeom>
            <a:noFill/>
          </p:spPr>
          <p:txBody>
            <a:bodyPr wrap="square" rtlCol="0">
              <a:spAutoFit/>
            </a:bodyPr>
            <a:lstStyle/>
            <a:p>
              <a:r>
                <a:rPr lang="en-US" sz="1400" dirty="0" smtClean="0">
                  <a:latin typeface="Georgia" panose="02040502050405020303" pitchFamily="18" charset="0"/>
                </a:rPr>
                <a:t>Larger Culture</a:t>
              </a:r>
              <a:endParaRPr lang="en-US" sz="1400" dirty="0">
                <a:latin typeface="Georgia" panose="02040502050405020303" pitchFamily="18" charset="0"/>
              </a:endParaRPr>
            </a:p>
          </p:txBody>
        </p:sp>
        <p:sp>
          <p:nvSpPr>
            <p:cNvPr id="14" name="TextBox 13"/>
            <p:cNvSpPr txBox="1"/>
            <p:nvPr/>
          </p:nvSpPr>
          <p:spPr>
            <a:xfrm>
              <a:off x="12115800" y="16459200"/>
              <a:ext cx="1295400" cy="799011"/>
            </a:xfrm>
            <a:prstGeom prst="rect">
              <a:avLst/>
            </a:prstGeom>
            <a:noFill/>
          </p:spPr>
          <p:txBody>
            <a:bodyPr wrap="square" rtlCol="0">
              <a:spAutoFit/>
            </a:bodyPr>
            <a:lstStyle/>
            <a:p>
              <a:r>
                <a:rPr lang="en-US" sz="1400" dirty="0" smtClean="0">
                  <a:latin typeface="Georgia" panose="02040502050405020303" pitchFamily="18" charset="0"/>
                </a:rPr>
                <a:t>0.5M Mannitol </a:t>
              </a:r>
              <a:r>
                <a:rPr lang="en-US" sz="1400" dirty="0">
                  <a:latin typeface="Georgia" panose="02040502050405020303" pitchFamily="18" charset="0"/>
                </a:rPr>
                <a:t>C</a:t>
              </a:r>
              <a:r>
                <a:rPr lang="en-US" sz="1400" dirty="0" smtClean="0">
                  <a:latin typeface="Georgia" panose="02040502050405020303" pitchFamily="18" charset="0"/>
                </a:rPr>
                <a:t>ulture</a:t>
              </a:r>
              <a:endParaRPr lang="en-US" sz="1400" dirty="0">
                <a:latin typeface="Georgia" panose="02040502050405020303" pitchFamily="18" charset="0"/>
              </a:endParaRPr>
            </a:p>
          </p:txBody>
        </p:sp>
        <p:cxnSp>
          <p:nvCxnSpPr>
            <p:cNvPr id="15" name="Straight Arrow Connector 14"/>
            <p:cNvCxnSpPr/>
            <p:nvPr/>
          </p:nvCxnSpPr>
          <p:spPr>
            <a:xfrm flipV="1">
              <a:off x="9372600" y="16154400"/>
              <a:ext cx="0" cy="68580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rotWithShape="1">
            <a:blip r:embed="rId4"/>
            <a:srcRect r="65244"/>
            <a:stretch/>
          </p:blipFill>
          <p:spPr>
            <a:xfrm>
              <a:off x="13563600" y="14404499"/>
              <a:ext cx="304800" cy="1216501"/>
            </a:xfrm>
            <a:prstGeom prst="rect">
              <a:avLst/>
            </a:prstGeom>
          </p:spPr>
        </p:pic>
        <p:pic>
          <p:nvPicPr>
            <p:cNvPr id="17" name="Picture 16"/>
            <p:cNvPicPr>
              <a:picLocks noChangeAspect="1"/>
            </p:cNvPicPr>
            <p:nvPr/>
          </p:nvPicPr>
          <p:blipFill rotWithShape="1">
            <a:blip r:embed="rId4"/>
            <a:srcRect r="65244"/>
            <a:stretch/>
          </p:blipFill>
          <p:spPr>
            <a:xfrm>
              <a:off x="15316200" y="14404499"/>
              <a:ext cx="304800" cy="1216501"/>
            </a:xfrm>
            <a:prstGeom prst="rect">
              <a:avLst/>
            </a:prstGeom>
          </p:spPr>
        </p:pic>
        <p:grpSp>
          <p:nvGrpSpPr>
            <p:cNvPr id="18" name="Group 17"/>
            <p:cNvGrpSpPr/>
            <p:nvPr/>
          </p:nvGrpSpPr>
          <p:grpSpPr>
            <a:xfrm>
              <a:off x="14097000" y="17373600"/>
              <a:ext cx="1219200" cy="1479395"/>
              <a:chOff x="13944600" y="17373600"/>
              <a:chExt cx="1219200" cy="1479395"/>
            </a:xfrm>
          </p:grpSpPr>
          <p:grpSp>
            <p:nvGrpSpPr>
              <p:cNvPr id="38" name="Group 37"/>
              <p:cNvGrpSpPr/>
              <p:nvPr/>
            </p:nvGrpSpPr>
            <p:grpSpPr>
              <a:xfrm>
                <a:off x="13944600" y="17373600"/>
                <a:ext cx="1219200" cy="1479395"/>
                <a:chOff x="13944600" y="17373600"/>
                <a:chExt cx="1219200" cy="1479395"/>
              </a:xfrm>
            </p:grpSpPr>
            <p:sp>
              <p:nvSpPr>
                <p:cNvPr id="40" name="Freeform 39"/>
                <p:cNvSpPr/>
                <p:nvPr/>
              </p:nvSpPr>
              <p:spPr>
                <a:xfrm>
                  <a:off x="14122277" y="18135600"/>
                  <a:ext cx="279523" cy="388902"/>
                </a:xfrm>
                <a:custGeom>
                  <a:avLst/>
                  <a:gdLst>
                    <a:gd name="connsiteX0" fmla="*/ 0 w 279523"/>
                    <a:gd name="connsiteY0" fmla="*/ 388902 h 388902"/>
                    <a:gd name="connsiteX1" fmla="*/ 164068 w 279523"/>
                    <a:gd name="connsiteY1" fmla="*/ 212681 h 388902"/>
                    <a:gd name="connsiteX2" fmla="*/ 279523 w 279523"/>
                    <a:gd name="connsiteY2" fmla="*/ 0 h 388902"/>
                  </a:gdLst>
                  <a:ahLst/>
                  <a:cxnLst>
                    <a:cxn ang="0">
                      <a:pos x="connsiteX0" y="connsiteY0"/>
                    </a:cxn>
                    <a:cxn ang="0">
                      <a:pos x="connsiteX1" y="connsiteY1"/>
                    </a:cxn>
                    <a:cxn ang="0">
                      <a:pos x="connsiteX2" y="connsiteY2"/>
                    </a:cxn>
                  </a:cxnLst>
                  <a:rect l="l" t="t" r="r" b="b"/>
                  <a:pathLst>
                    <a:path w="279523" h="388902">
                      <a:moveTo>
                        <a:pt x="0" y="388902"/>
                      </a:moveTo>
                      <a:cubicBezTo>
                        <a:pt x="58740" y="333200"/>
                        <a:pt x="117481" y="277498"/>
                        <a:pt x="164068" y="212681"/>
                      </a:cubicBezTo>
                      <a:cubicBezTo>
                        <a:pt x="210655" y="147864"/>
                        <a:pt x="279523" y="0"/>
                        <a:pt x="279523" y="0"/>
                      </a:cubicBezTo>
                    </a:path>
                  </a:pathLst>
                </a:cu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Georgia" panose="02040502050405020303" pitchFamily="18" charset="0"/>
                  </a:endParaRPr>
                </a:p>
              </p:txBody>
            </p:sp>
            <p:grpSp>
              <p:nvGrpSpPr>
                <p:cNvPr id="41" name="Group 40"/>
                <p:cNvGrpSpPr/>
                <p:nvPr/>
              </p:nvGrpSpPr>
              <p:grpSpPr>
                <a:xfrm>
                  <a:off x="13944600" y="17373600"/>
                  <a:ext cx="1219200" cy="1479395"/>
                  <a:chOff x="13335000" y="17373600"/>
                  <a:chExt cx="1219200" cy="1479395"/>
                </a:xfrm>
              </p:grpSpPr>
              <p:pic>
                <p:nvPicPr>
                  <p:cNvPr id="42" name="Picture 41"/>
                  <p:cNvPicPr>
                    <a:picLocks noChangeAspect="1"/>
                  </p:cNvPicPr>
                  <p:nvPr/>
                </p:nvPicPr>
                <p:blipFill>
                  <a:blip r:embed="rId5"/>
                  <a:stretch>
                    <a:fillRect/>
                  </a:stretch>
                </p:blipFill>
                <p:spPr>
                  <a:xfrm>
                    <a:off x="13335000" y="17373600"/>
                    <a:ext cx="1219200" cy="1479395"/>
                  </a:xfrm>
                  <a:prstGeom prst="rect">
                    <a:avLst/>
                  </a:prstGeom>
                </p:spPr>
              </p:pic>
              <p:sp>
                <p:nvSpPr>
                  <p:cNvPr id="43" name="Freeform 42"/>
                  <p:cNvSpPr/>
                  <p:nvPr/>
                </p:nvSpPr>
                <p:spPr>
                  <a:xfrm>
                    <a:off x="13588877" y="18211800"/>
                    <a:ext cx="279523" cy="381000"/>
                  </a:xfrm>
                  <a:custGeom>
                    <a:avLst/>
                    <a:gdLst>
                      <a:gd name="connsiteX0" fmla="*/ 0 w 279523"/>
                      <a:gd name="connsiteY0" fmla="*/ 388902 h 388902"/>
                      <a:gd name="connsiteX1" fmla="*/ 164068 w 279523"/>
                      <a:gd name="connsiteY1" fmla="*/ 212681 h 388902"/>
                      <a:gd name="connsiteX2" fmla="*/ 279523 w 279523"/>
                      <a:gd name="connsiteY2" fmla="*/ 0 h 388902"/>
                    </a:gdLst>
                    <a:ahLst/>
                    <a:cxnLst>
                      <a:cxn ang="0">
                        <a:pos x="connsiteX0" y="connsiteY0"/>
                      </a:cxn>
                      <a:cxn ang="0">
                        <a:pos x="connsiteX1" y="connsiteY1"/>
                      </a:cxn>
                      <a:cxn ang="0">
                        <a:pos x="connsiteX2" y="connsiteY2"/>
                      </a:cxn>
                    </a:cxnLst>
                    <a:rect l="l" t="t" r="r" b="b"/>
                    <a:pathLst>
                      <a:path w="279523" h="388902">
                        <a:moveTo>
                          <a:pt x="0" y="388902"/>
                        </a:moveTo>
                        <a:cubicBezTo>
                          <a:pt x="58740" y="333200"/>
                          <a:pt x="117481" y="277498"/>
                          <a:pt x="164068" y="212681"/>
                        </a:cubicBezTo>
                        <a:cubicBezTo>
                          <a:pt x="210655" y="147864"/>
                          <a:pt x="279523" y="0"/>
                          <a:pt x="279523" y="0"/>
                        </a:cubicBezTo>
                      </a:path>
                    </a:pathLst>
                  </a:cu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Georgia" panose="02040502050405020303" pitchFamily="18" charset="0"/>
                    </a:endParaRPr>
                  </a:p>
                </p:txBody>
              </p:sp>
              <p:sp>
                <p:nvSpPr>
                  <p:cNvPr id="44" name="Rounded Rectangle 43"/>
                  <p:cNvSpPr/>
                  <p:nvPr/>
                </p:nvSpPr>
                <p:spPr>
                  <a:xfrm rot="18327503">
                    <a:off x="13731241" y="18234954"/>
                    <a:ext cx="53874" cy="232268"/>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Georgia" panose="02040502050405020303" pitchFamily="18" charset="0"/>
                    </a:endParaRPr>
                  </a:p>
                </p:txBody>
              </p:sp>
              <p:sp>
                <p:nvSpPr>
                  <p:cNvPr id="45" name="Rounded Rectangle 44"/>
                  <p:cNvSpPr/>
                  <p:nvPr/>
                </p:nvSpPr>
                <p:spPr>
                  <a:xfrm rot="18327503">
                    <a:off x="13570685" y="18387354"/>
                    <a:ext cx="53874" cy="232268"/>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Georgia" panose="02040502050405020303" pitchFamily="18" charset="0"/>
                    </a:endParaRPr>
                  </a:p>
                </p:txBody>
              </p:sp>
              <p:sp>
                <p:nvSpPr>
                  <p:cNvPr id="46" name="Freeform 45"/>
                  <p:cNvSpPr/>
                  <p:nvPr/>
                </p:nvSpPr>
                <p:spPr>
                  <a:xfrm>
                    <a:off x="13368495" y="17834788"/>
                    <a:ext cx="1142399" cy="72934"/>
                  </a:xfrm>
                  <a:custGeom>
                    <a:avLst/>
                    <a:gdLst>
                      <a:gd name="connsiteX0" fmla="*/ 0 w 1142399"/>
                      <a:gd name="connsiteY0" fmla="*/ 0 h 72934"/>
                      <a:gd name="connsiteX1" fmla="*/ 212681 w 1142399"/>
                      <a:gd name="connsiteY1" fmla="*/ 12153 h 72934"/>
                      <a:gd name="connsiteX2" fmla="*/ 443591 w 1142399"/>
                      <a:gd name="connsiteY2" fmla="*/ 72919 h 72934"/>
                      <a:gd name="connsiteX3" fmla="*/ 729191 w 1142399"/>
                      <a:gd name="connsiteY3" fmla="*/ 6076 h 72934"/>
                      <a:gd name="connsiteX4" fmla="*/ 1026944 w 1142399"/>
                      <a:gd name="connsiteY4" fmla="*/ 30383 h 72934"/>
                      <a:gd name="connsiteX5" fmla="*/ 1142399 w 1142399"/>
                      <a:gd name="connsiteY5" fmla="*/ 30383 h 7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399" h="72934">
                        <a:moveTo>
                          <a:pt x="0" y="0"/>
                        </a:moveTo>
                        <a:cubicBezTo>
                          <a:pt x="69374" y="0"/>
                          <a:pt x="138749" y="0"/>
                          <a:pt x="212681" y="12153"/>
                        </a:cubicBezTo>
                        <a:cubicBezTo>
                          <a:pt x="286613" y="24306"/>
                          <a:pt x="357506" y="73932"/>
                          <a:pt x="443591" y="72919"/>
                        </a:cubicBezTo>
                        <a:cubicBezTo>
                          <a:pt x="529676" y="71906"/>
                          <a:pt x="631966" y="13165"/>
                          <a:pt x="729191" y="6076"/>
                        </a:cubicBezTo>
                        <a:lnTo>
                          <a:pt x="1026944" y="30383"/>
                        </a:lnTo>
                        <a:cubicBezTo>
                          <a:pt x="1095812" y="34434"/>
                          <a:pt x="1142399" y="30383"/>
                          <a:pt x="1142399" y="30383"/>
                        </a:cubicBezTo>
                      </a:path>
                    </a:pathLst>
                  </a:custGeom>
                  <a:ln w="31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Georgia" panose="02040502050405020303" pitchFamily="18" charset="0"/>
                    </a:endParaRPr>
                  </a:p>
                </p:txBody>
              </p:sp>
            </p:grpSp>
          </p:grpSp>
          <p:sp>
            <p:nvSpPr>
              <p:cNvPr id="39" name="TextBox 38"/>
              <p:cNvSpPr txBox="1"/>
              <p:nvPr/>
            </p:nvSpPr>
            <p:spPr>
              <a:xfrm>
                <a:off x="13944600" y="17449800"/>
                <a:ext cx="1219200" cy="332922"/>
              </a:xfrm>
              <a:prstGeom prst="rect">
                <a:avLst/>
              </a:prstGeom>
              <a:noFill/>
            </p:spPr>
            <p:txBody>
              <a:bodyPr wrap="square" rtlCol="0">
                <a:spAutoFit/>
              </a:bodyPr>
              <a:lstStyle/>
              <a:p>
                <a:r>
                  <a:rPr lang="en-US" sz="1400" dirty="0">
                    <a:latin typeface="Georgia" panose="02040502050405020303" pitchFamily="18" charset="0"/>
                  </a:rPr>
                  <a:t>D</a:t>
                </a:r>
                <a:r>
                  <a:rPr lang="en-US" sz="1400" dirty="0" smtClean="0">
                    <a:latin typeface="Georgia" panose="02040502050405020303" pitchFamily="18" charset="0"/>
                  </a:rPr>
                  <a:t>ialysis</a:t>
                </a:r>
                <a:endParaRPr lang="en-US" sz="1400" dirty="0">
                  <a:latin typeface="Georgia" panose="02040502050405020303" pitchFamily="18" charset="0"/>
                </a:endParaRPr>
              </a:p>
            </p:txBody>
          </p:sp>
        </p:grpSp>
        <p:sp>
          <p:nvSpPr>
            <p:cNvPr id="19" name="TextBox 18"/>
            <p:cNvSpPr txBox="1"/>
            <p:nvPr/>
          </p:nvSpPr>
          <p:spPr>
            <a:xfrm>
              <a:off x="13106400" y="15632668"/>
              <a:ext cx="1219201" cy="332922"/>
            </a:xfrm>
            <a:prstGeom prst="rect">
              <a:avLst/>
            </a:prstGeom>
            <a:noFill/>
          </p:spPr>
          <p:txBody>
            <a:bodyPr wrap="square" rtlCol="0">
              <a:spAutoFit/>
            </a:bodyPr>
            <a:lstStyle/>
            <a:p>
              <a:r>
                <a:rPr lang="en-US" sz="1400" dirty="0" smtClean="0">
                  <a:latin typeface="Georgia" panose="02040502050405020303" pitchFamily="18" charset="0"/>
                </a:rPr>
                <a:t>Periplasm</a:t>
              </a:r>
              <a:endParaRPr lang="en-US" sz="1400" dirty="0">
                <a:latin typeface="Georgia" panose="02040502050405020303" pitchFamily="18" charset="0"/>
              </a:endParaRPr>
            </a:p>
          </p:txBody>
        </p:sp>
        <p:sp>
          <p:nvSpPr>
            <p:cNvPr id="20" name="TextBox 19"/>
            <p:cNvSpPr txBox="1"/>
            <p:nvPr/>
          </p:nvSpPr>
          <p:spPr>
            <a:xfrm>
              <a:off x="14173200" y="15632668"/>
              <a:ext cx="1219201" cy="332922"/>
            </a:xfrm>
            <a:prstGeom prst="rect">
              <a:avLst/>
            </a:prstGeom>
            <a:noFill/>
          </p:spPr>
          <p:txBody>
            <a:bodyPr wrap="square" rtlCol="0">
              <a:spAutoFit/>
            </a:bodyPr>
            <a:lstStyle/>
            <a:p>
              <a:r>
                <a:rPr lang="en-US" sz="1400" dirty="0" smtClean="0">
                  <a:latin typeface="Georgia" panose="02040502050405020303" pitchFamily="18" charset="0"/>
                </a:rPr>
                <a:t>Pellet</a:t>
              </a:r>
              <a:endParaRPr lang="en-US" sz="1400" dirty="0">
                <a:latin typeface="Georgia" panose="02040502050405020303" pitchFamily="18" charset="0"/>
              </a:endParaRPr>
            </a:p>
          </p:txBody>
        </p:sp>
        <p:sp>
          <p:nvSpPr>
            <p:cNvPr id="21" name="TextBox 20"/>
            <p:cNvSpPr txBox="1"/>
            <p:nvPr/>
          </p:nvSpPr>
          <p:spPr>
            <a:xfrm>
              <a:off x="14935200" y="15632668"/>
              <a:ext cx="1524000" cy="332922"/>
            </a:xfrm>
            <a:prstGeom prst="rect">
              <a:avLst/>
            </a:prstGeom>
            <a:noFill/>
          </p:spPr>
          <p:txBody>
            <a:bodyPr wrap="square" rtlCol="0">
              <a:spAutoFit/>
            </a:bodyPr>
            <a:lstStyle/>
            <a:p>
              <a:r>
                <a:rPr lang="en-US" sz="1400" dirty="0" smtClean="0">
                  <a:latin typeface="Georgia" panose="02040502050405020303" pitchFamily="18" charset="0"/>
                </a:rPr>
                <a:t>Supernatant</a:t>
              </a:r>
              <a:endParaRPr lang="en-US" sz="1400" dirty="0">
                <a:latin typeface="Georgia" panose="02040502050405020303" pitchFamily="18" charset="0"/>
              </a:endParaRPr>
            </a:p>
          </p:txBody>
        </p:sp>
        <p:grpSp>
          <p:nvGrpSpPr>
            <p:cNvPr id="22" name="Group 21"/>
            <p:cNvGrpSpPr/>
            <p:nvPr/>
          </p:nvGrpSpPr>
          <p:grpSpPr>
            <a:xfrm>
              <a:off x="14401800" y="14404499"/>
              <a:ext cx="304800" cy="1216501"/>
              <a:chOff x="13868400" y="15621000"/>
              <a:chExt cx="304800" cy="1216501"/>
            </a:xfrm>
          </p:grpSpPr>
          <p:pic>
            <p:nvPicPr>
              <p:cNvPr id="36" name="Picture 35"/>
              <p:cNvPicPr>
                <a:picLocks noChangeAspect="1"/>
              </p:cNvPicPr>
              <p:nvPr/>
            </p:nvPicPr>
            <p:blipFill rotWithShape="1">
              <a:blip r:embed="rId4"/>
              <a:srcRect r="65244"/>
              <a:stretch/>
            </p:blipFill>
            <p:spPr>
              <a:xfrm>
                <a:off x="13868400" y="15621000"/>
                <a:ext cx="304800" cy="1216501"/>
              </a:xfrm>
              <a:prstGeom prst="rect">
                <a:avLst/>
              </a:prstGeom>
            </p:spPr>
          </p:pic>
          <p:sp>
            <p:nvSpPr>
              <p:cNvPr id="37" name="Oval 36"/>
              <p:cNvSpPr/>
              <p:nvPr/>
            </p:nvSpPr>
            <p:spPr>
              <a:xfrm rot="20247144">
                <a:off x="13934092" y="16617163"/>
                <a:ext cx="59584" cy="153348"/>
              </a:xfrm>
              <a:prstGeom prst="ellipse">
                <a:avLst/>
              </a:prstGeom>
              <a:solidFill>
                <a:schemeClr val="bg2">
                  <a:lumMod val="50000"/>
                </a:schemeClr>
              </a:solidFill>
              <a:ln>
                <a:solidFill>
                  <a:schemeClr val="bg2">
                    <a:lumMod val="50000"/>
                  </a:schemeClr>
                </a:solidFill>
              </a:ln>
              <a:scene3d>
                <a:camera prst="obliqueTopRight"/>
                <a:lightRig rig="threePt" dir="tl"/>
              </a:scene3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a:latin typeface="Georgia" panose="02040502050405020303" pitchFamily="18" charset="0"/>
                </a:endParaRPr>
              </a:p>
            </p:txBody>
          </p:sp>
        </p:grpSp>
        <p:cxnSp>
          <p:nvCxnSpPr>
            <p:cNvPr id="23" name="Straight Arrow Connector 22"/>
            <p:cNvCxnSpPr/>
            <p:nvPr/>
          </p:nvCxnSpPr>
          <p:spPr>
            <a:xfrm flipV="1">
              <a:off x="9982200" y="15087600"/>
              <a:ext cx="457200" cy="7620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0668000" y="16611600"/>
              <a:ext cx="685800" cy="152400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0058400" y="17526000"/>
              <a:ext cx="1676400" cy="332922"/>
            </a:xfrm>
            <a:prstGeom prst="rect">
              <a:avLst/>
            </a:prstGeom>
            <a:noFill/>
          </p:spPr>
          <p:txBody>
            <a:bodyPr wrap="square" rtlCol="0">
              <a:spAutoFit/>
            </a:bodyPr>
            <a:lstStyle/>
            <a:p>
              <a:r>
                <a:rPr lang="en-US" sz="1400" dirty="0" smtClean="0">
                  <a:latin typeface="Georgia" panose="02040502050405020303" pitchFamily="18" charset="0"/>
                </a:rPr>
                <a:t>Centrifuge</a:t>
              </a:r>
              <a:endParaRPr lang="en-US" sz="1400" dirty="0">
                <a:latin typeface="Georgia" panose="02040502050405020303" pitchFamily="18" charset="0"/>
              </a:endParaRPr>
            </a:p>
          </p:txBody>
        </p:sp>
        <p:cxnSp>
          <p:nvCxnSpPr>
            <p:cNvPr id="26" name="Straight Arrow Connector 25"/>
            <p:cNvCxnSpPr/>
            <p:nvPr/>
          </p:nvCxnSpPr>
          <p:spPr>
            <a:xfrm flipV="1">
              <a:off x="12039600" y="17526000"/>
              <a:ext cx="533400" cy="762002"/>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3258800" y="16078200"/>
              <a:ext cx="1219200" cy="60960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4173200" y="16535400"/>
              <a:ext cx="1981199" cy="332922"/>
            </a:xfrm>
            <a:prstGeom prst="rect">
              <a:avLst/>
            </a:prstGeom>
            <a:noFill/>
            <a:ln>
              <a:solidFill>
                <a:schemeClr val="tx1"/>
              </a:solidFill>
            </a:ln>
          </p:spPr>
          <p:txBody>
            <a:bodyPr wrap="square" rtlCol="0">
              <a:spAutoFit/>
            </a:bodyPr>
            <a:lstStyle/>
            <a:p>
              <a:pPr algn="ctr"/>
              <a:r>
                <a:rPr lang="en-US" sz="1400" dirty="0" smtClean="0">
                  <a:latin typeface="Georgia" panose="02040502050405020303" pitchFamily="18" charset="0"/>
                </a:rPr>
                <a:t>PAGE and Western</a:t>
              </a:r>
              <a:endParaRPr lang="en-US" sz="1400" dirty="0">
                <a:latin typeface="Georgia" panose="02040502050405020303" pitchFamily="18" charset="0"/>
              </a:endParaRPr>
            </a:p>
          </p:txBody>
        </p:sp>
        <p:cxnSp>
          <p:nvCxnSpPr>
            <p:cNvPr id="29" name="Straight Arrow Connector 28"/>
            <p:cNvCxnSpPr/>
            <p:nvPr/>
          </p:nvCxnSpPr>
          <p:spPr>
            <a:xfrm>
              <a:off x="14782800" y="16002000"/>
              <a:ext cx="457200" cy="45720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2725400" y="18375868"/>
              <a:ext cx="609600" cy="332922"/>
            </a:xfrm>
            <a:prstGeom prst="rect">
              <a:avLst/>
            </a:prstGeom>
            <a:noFill/>
            <a:ln>
              <a:solidFill>
                <a:schemeClr val="tx1"/>
              </a:solidFill>
            </a:ln>
          </p:spPr>
          <p:txBody>
            <a:bodyPr wrap="square" rtlCol="0">
              <a:spAutoFit/>
            </a:bodyPr>
            <a:lstStyle/>
            <a:p>
              <a:r>
                <a:rPr lang="en-US" sz="1400" dirty="0" smtClean="0">
                  <a:latin typeface="Georgia" panose="02040502050405020303" pitchFamily="18" charset="0"/>
                </a:rPr>
                <a:t>BCA</a:t>
              </a:r>
              <a:endParaRPr lang="en-US" sz="1400" dirty="0">
                <a:latin typeface="Georgia" panose="02040502050405020303" pitchFamily="18" charset="0"/>
              </a:endParaRPr>
            </a:p>
          </p:txBody>
        </p:sp>
        <p:cxnSp>
          <p:nvCxnSpPr>
            <p:cNvPr id="31" name="Straight Arrow Connector 30"/>
            <p:cNvCxnSpPr/>
            <p:nvPr/>
          </p:nvCxnSpPr>
          <p:spPr>
            <a:xfrm flipH="1">
              <a:off x="13030200" y="17068800"/>
              <a:ext cx="1219200" cy="114300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3563600" y="18288000"/>
              <a:ext cx="457200" cy="30480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5544800" y="18364200"/>
              <a:ext cx="609600" cy="332922"/>
            </a:xfrm>
            <a:prstGeom prst="rect">
              <a:avLst/>
            </a:prstGeom>
            <a:noFill/>
            <a:ln>
              <a:solidFill>
                <a:schemeClr val="tx1"/>
              </a:solidFill>
            </a:ln>
          </p:spPr>
          <p:txBody>
            <a:bodyPr wrap="square" rtlCol="0">
              <a:spAutoFit/>
            </a:bodyPr>
            <a:lstStyle/>
            <a:p>
              <a:r>
                <a:rPr lang="en-US" sz="1400" dirty="0" smtClean="0">
                  <a:latin typeface="Georgia" panose="02040502050405020303" pitchFamily="18" charset="0"/>
                </a:rPr>
                <a:t>BCA</a:t>
              </a:r>
              <a:endParaRPr lang="en-US" sz="1400" dirty="0">
                <a:latin typeface="Georgia" panose="02040502050405020303" pitchFamily="18" charset="0"/>
              </a:endParaRPr>
            </a:p>
          </p:txBody>
        </p:sp>
        <p:cxnSp>
          <p:nvCxnSpPr>
            <p:cNvPr id="34" name="Straight Arrow Connector 33"/>
            <p:cNvCxnSpPr/>
            <p:nvPr/>
          </p:nvCxnSpPr>
          <p:spPr>
            <a:xfrm>
              <a:off x="15392400" y="17678400"/>
              <a:ext cx="533400" cy="53340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291521" y="18522795"/>
              <a:ext cx="2089473" cy="432798"/>
            </a:xfrm>
            <a:prstGeom prst="rect">
              <a:avLst/>
            </a:prstGeom>
            <a:solidFill>
              <a:schemeClr val="bg1">
                <a:lumMod val="75000"/>
              </a:schemeClr>
            </a:solidFill>
          </p:spPr>
          <p:txBody>
            <a:bodyPr wrap="square" rtlCol="0">
              <a:spAutoFit/>
            </a:bodyPr>
            <a:lstStyle/>
            <a:p>
              <a:r>
                <a:rPr lang="en-US" sz="1000" dirty="0" smtClean="0">
                  <a:latin typeface="Georgia" panose="02040502050405020303" pitchFamily="18" charset="0"/>
                </a:rPr>
                <a:t>Figure </a:t>
              </a:r>
              <a:r>
                <a:rPr lang="en-US" sz="1000" dirty="0">
                  <a:latin typeface="Georgia" panose="02040502050405020303" pitchFamily="18" charset="0"/>
                </a:rPr>
                <a:t>6</a:t>
              </a:r>
              <a:r>
                <a:rPr lang="en-US" sz="1000" dirty="0" smtClean="0">
                  <a:latin typeface="Georgia" panose="02040502050405020303" pitchFamily="18" charset="0"/>
                </a:rPr>
                <a:t>: Schematic of antibody production process. </a:t>
              </a:r>
              <a:endParaRPr lang="en-US" sz="1000" dirty="0">
                <a:latin typeface="Georgia" panose="02040502050405020303" pitchFamily="18" charset="0"/>
              </a:endParaRPr>
            </a:p>
          </p:txBody>
        </p:sp>
      </p:grpSp>
    </p:spTree>
    <p:extLst>
      <p:ext uri="{BB962C8B-B14F-4D97-AF65-F5344CB8AC3E}">
        <p14:creationId xmlns:p14="http://schemas.microsoft.com/office/powerpoint/2010/main" val="1721113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grpSp>
        <p:nvGrpSpPr>
          <p:cNvPr id="4" name="Group 3"/>
          <p:cNvGrpSpPr/>
          <p:nvPr/>
        </p:nvGrpSpPr>
        <p:grpSpPr>
          <a:xfrm>
            <a:off x="533400" y="1752600"/>
            <a:ext cx="8179304" cy="2077789"/>
            <a:chOff x="12318484" y="7998232"/>
            <a:chExt cx="8179304" cy="2077789"/>
          </a:xfrm>
        </p:grpSpPr>
        <p:grpSp>
          <p:nvGrpSpPr>
            <p:cNvPr id="5" name="Group 4"/>
            <p:cNvGrpSpPr/>
            <p:nvPr/>
          </p:nvGrpSpPr>
          <p:grpSpPr>
            <a:xfrm>
              <a:off x="12318484" y="8001000"/>
              <a:ext cx="3733800" cy="2075021"/>
              <a:chOff x="12547084" y="8001000"/>
              <a:chExt cx="3733800" cy="2075021"/>
            </a:xfrm>
          </p:grpSpPr>
          <p:pic>
            <p:nvPicPr>
              <p:cNvPr id="12" name="Picture 11" descr="P1.jpg"/>
              <p:cNvPicPr>
                <a:picLocks/>
              </p:cNvPicPr>
              <p:nvPr/>
            </p:nvPicPr>
            <p:blipFill rotWithShape="1">
              <a:blip r:embed="rId3" cstate="print">
                <a:extLst>
                  <a:ext uri="{28A0092B-C50C-407E-A947-70E740481C1C}">
                    <a14:useLocalDpi xmlns:a14="http://schemas.microsoft.com/office/drawing/2010/main" val="0"/>
                  </a:ext>
                </a:extLst>
              </a:blip>
              <a:srcRect t="3777" r="2378" b="22930"/>
              <a:stretch/>
            </p:blipFill>
            <p:spPr>
              <a:xfrm>
                <a:off x="12649200" y="8001000"/>
                <a:ext cx="3529584" cy="1861685"/>
              </a:xfrm>
              <a:prstGeom prst="rect">
                <a:avLst/>
              </a:prstGeom>
            </p:spPr>
          </p:pic>
          <p:grpSp>
            <p:nvGrpSpPr>
              <p:cNvPr id="13" name="Group 12"/>
              <p:cNvGrpSpPr/>
              <p:nvPr/>
            </p:nvGrpSpPr>
            <p:grpSpPr>
              <a:xfrm>
                <a:off x="12547084" y="8635182"/>
                <a:ext cx="3733800" cy="1440839"/>
                <a:chOff x="12547092" y="8635182"/>
                <a:chExt cx="3733800" cy="1440839"/>
              </a:xfrm>
            </p:grpSpPr>
            <p:grpSp>
              <p:nvGrpSpPr>
                <p:cNvPr id="14" name="Group 13"/>
                <p:cNvGrpSpPr/>
                <p:nvPr/>
              </p:nvGrpSpPr>
              <p:grpSpPr>
                <a:xfrm>
                  <a:off x="12547092" y="8635182"/>
                  <a:ext cx="3733800" cy="837673"/>
                  <a:chOff x="16738084" y="8140838"/>
                  <a:chExt cx="3733800" cy="998764"/>
                </a:xfrm>
              </p:grpSpPr>
              <p:sp>
                <p:nvSpPr>
                  <p:cNvPr id="16" name="TextBox 15"/>
                  <p:cNvSpPr txBox="1"/>
                  <p:nvPr/>
                </p:nvSpPr>
                <p:spPr>
                  <a:xfrm>
                    <a:off x="16738084" y="8809334"/>
                    <a:ext cx="3733800" cy="330268"/>
                  </a:xfrm>
                  <a:prstGeom prst="rect">
                    <a:avLst/>
                  </a:prstGeom>
                  <a:noFill/>
                </p:spPr>
                <p:txBody>
                  <a:bodyPr wrap="square" rtlCol="0">
                    <a:spAutoFit/>
                  </a:bodyPr>
                  <a:lstStyle/>
                  <a:p>
                    <a:r>
                      <a:rPr lang="en-US" sz="1200" dirty="0" smtClean="0">
                        <a:latin typeface="Georgia" panose="02040502050405020303" pitchFamily="18" charset="0"/>
                        <a:cs typeface="Calibri"/>
                      </a:rPr>
                      <a:t>  1   2    3    4      5    6     7    8    9   10   11     12    13   14</a:t>
                    </a:r>
                    <a:endParaRPr lang="en-US" sz="1200" dirty="0">
                      <a:latin typeface="Georgia" panose="02040502050405020303" pitchFamily="18" charset="0"/>
                      <a:cs typeface="Calibri"/>
                    </a:endParaRPr>
                  </a:p>
                </p:txBody>
              </p:sp>
              <p:sp>
                <p:nvSpPr>
                  <p:cNvPr id="17" name="Isosceles Triangle 16"/>
                  <p:cNvSpPr/>
                  <p:nvPr/>
                </p:nvSpPr>
                <p:spPr>
                  <a:xfrm rot="5400000">
                    <a:off x="16840193" y="8140838"/>
                    <a:ext cx="152400" cy="152400"/>
                  </a:xfrm>
                  <a:prstGeom prst="triangle">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latin typeface="Georgia" panose="02040502050405020303" pitchFamily="18" charset="0"/>
                    </a:endParaRPr>
                  </a:p>
                </p:txBody>
              </p:sp>
            </p:grpSp>
            <p:sp>
              <p:nvSpPr>
                <p:cNvPr id="15" name="TextBox 14"/>
                <p:cNvSpPr txBox="1"/>
                <p:nvPr/>
              </p:nvSpPr>
              <p:spPr>
                <a:xfrm>
                  <a:off x="12649200" y="9829800"/>
                  <a:ext cx="3529584" cy="246221"/>
                </a:xfrm>
                <a:prstGeom prst="rect">
                  <a:avLst/>
                </a:prstGeom>
                <a:solidFill>
                  <a:schemeClr val="bg1">
                    <a:lumMod val="75000"/>
                  </a:schemeClr>
                </a:solidFill>
                <a:ln>
                  <a:noFill/>
                </a:ln>
              </p:spPr>
              <p:txBody>
                <a:bodyPr wrap="square" rtlCol="0">
                  <a:spAutoFit/>
                </a:bodyPr>
                <a:lstStyle/>
                <a:p>
                  <a:r>
                    <a:rPr lang="en-US" sz="1000" dirty="0" smtClean="0">
                      <a:latin typeface="Georgia" panose="02040502050405020303" pitchFamily="18" charset="0"/>
                      <a:cs typeface="Calibri"/>
                    </a:rPr>
                    <a:t>Figure 7: PAGE gel for complex sugars.</a:t>
                  </a:r>
                  <a:endParaRPr lang="en-US" sz="1000" dirty="0">
                    <a:latin typeface="Georgia" panose="02040502050405020303" pitchFamily="18" charset="0"/>
                    <a:cs typeface="Calibri"/>
                  </a:endParaRPr>
                </a:p>
              </p:txBody>
            </p:sp>
          </p:grpSp>
        </p:grpSp>
        <p:grpSp>
          <p:nvGrpSpPr>
            <p:cNvPr id="6" name="Group 5"/>
            <p:cNvGrpSpPr/>
            <p:nvPr/>
          </p:nvGrpSpPr>
          <p:grpSpPr>
            <a:xfrm>
              <a:off x="16763988" y="7998232"/>
              <a:ext cx="3733800" cy="2077789"/>
              <a:chOff x="16611600" y="7998232"/>
              <a:chExt cx="3733800" cy="2077789"/>
            </a:xfrm>
          </p:grpSpPr>
          <p:pic>
            <p:nvPicPr>
              <p:cNvPr id="7" name="Picture 6" descr="W1.jpg"/>
              <p:cNvPicPr>
                <a:picLocks/>
              </p:cNvPicPr>
              <p:nvPr/>
            </p:nvPicPr>
            <p:blipFill rotWithShape="1">
              <a:blip r:embed="rId4" cstate="print">
                <a:extLst>
                  <a:ext uri="{28A0092B-C50C-407E-A947-70E740481C1C}">
                    <a14:useLocalDpi xmlns:a14="http://schemas.microsoft.com/office/drawing/2010/main" val="0"/>
                  </a:ext>
                </a:extLst>
              </a:blip>
              <a:srcRect t="9436" r="15005" b="18694"/>
              <a:stretch/>
            </p:blipFill>
            <p:spPr>
              <a:xfrm>
                <a:off x="16611600" y="7998232"/>
                <a:ext cx="3518484" cy="1864453"/>
              </a:xfrm>
              <a:prstGeom prst="rect">
                <a:avLst/>
              </a:prstGeom>
            </p:spPr>
          </p:pic>
          <p:grpSp>
            <p:nvGrpSpPr>
              <p:cNvPr id="8" name="Group 7"/>
              <p:cNvGrpSpPr/>
              <p:nvPr/>
            </p:nvGrpSpPr>
            <p:grpSpPr>
              <a:xfrm>
                <a:off x="16611600" y="8787582"/>
                <a:ext cx="3733800" cy="630441"/>
                <a:chOff x="20650193" y="8358553"/>
                <a:chExt cx="3733800" cy="751680"/>
              </a:xfrm>
            </p:grpSpPr>
            <p:sp>
              <p:nvSpPr>
                <p:cNvPr id="10" name="Isosceles Triangle 9"/>
                <p:cNvSpPr/>
                <p:nvPr/>
              </p:nvSpPr>
              <p:spPr>
                <a:xfrm rot="5400000">
                  <a:off x="20650194" y="8358553"/>
                  <a:ext cx="152400" cy="152400"/>
                </a:xfrm>
                <a:prstGeom prst="triangle">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latin typeface="Georgia" panose="02040502050405020303" pitchFamily="18" charset="0"/>
                  </a:endParaRPr>
                </a:p>
              </p:txBody>
            </p:sp>
            <p:sp>
              <p:nvSpPr>
                <p:cNvPr id="11" name="TextBox 10"/>
                <p:cNvSpPr txBox="1"/>
                <p:nvPr/>
              </p:nvSpPr>
              <p:spPr>
                <a:xfrm>
                  <a:off x="20650193" y="8779965"/>
                  <a:ext cx="3733800" cy="330268"/>
                </a:xfrm>
                <a:prstGeom prst="rect">
                  <a:avLst/>
                </a:prstGeom>
                <a:noFill/>
              </p:spPr>
              <p:txBody>
                <a:bodyPr wrap="square" rtlCol="0">
                  <a:spAutoFit/>
                </a:bodyPr>
                <a:lstStyle/>
                <a:p>
                  <a:r>
                    <a:rPr lang="en-US" sz="1200" dirty="0" smtClean="0">
                      <a:latin typeface="Georgia" panose="02040502050405020303" pitchFamily="18" charset="0"/>
                      <a:cs typeface="Calibri"/>
                    </a:rPr>
                    <a:t>   1    2    3    4    5    6   7   8    9   10   11  12   13   14</a:t>
                  </a:r>
                  <a:endParaRPr lang="en-US" sz="1200" dirty="0">
                    <a:latin typeface="Georgia" panose="02040502050405020303" pitchFamily="18" charset="0"/>
                    <a:cs typeface="Calibri"/>
                  </a:endParaRPr>
                </a:p>
              </p:txBody>
            </p:sp>
          </p:grpSp>
          <p:sp>
            <p:nvSpPr>
              <p:cNvPr id="9" name="TextBox 8"/>
              <p:cNvSpPr txBox="1"/>
              <p:nvPr/>
            </p:nvSpPr>
            <p:spPr>
              <a:xfrm>
                <a:off x="16611600" y="9829800"/>
                <a:ext cx="3520440" cy="246221"/>
              </a:xfrm>
              <a:prstGeom prst="rect">
                <a:avLst/>
              </a:prstGeom>
              <a:solidFill>
                <a:schemeClr val="bg1">
                  <a:lumMod val="75000"/>
                </a:schemeClr>
              </a:solidFill>
              <a:ln>
                <a:noFill/>
              </a:ln>
            </p:spPr>
            <p:txBody>
              <a:bodyPr wrap="square" rtlCol="0">
                <a:spAutoFit/>
              </a:bodyPr>
              <a:lstStyle/>
              <a:p>
                <a:r>
                  <a:rPr lang="en-US" sz="1000" dirty="0" smtClean="0">
                    <a:latin typeface="Georgia" panose="02040502050405020303" pitchFamily="18" charset="0"/>
                    <a:cs typeface="Calibri"/>
                  </a:rPr>
                  <a:t>Figure 8: Western for complex sugars.</a:t>
                </a:r>
                <a:endParaRPr lang="en-US" sz="1000" dirty="0">
                  <a:latin typeface="Georgia" panose="02040502050405020303" pitchFamily="18" charset="0"/>
                  <a:cs typeface="Calibri"/>
                </a:endParaRPr>
              </a:p>
            </p:txBody>
          </p:sp>
        </p:grpSp>
      </p:grpSp>
      <p:graphicFrame>
        <p:nvGraphicFramePr>
          <p:cNvPr id="18" name="Table 17"/>
          <p:cNvGraphicFramePr>
            <a:graphicFrameLocks noGrp="1"/>
          </p:cNvGraphicFramePr>
          <p:nvPr>
            <p:extLst>
              <p:ext uri="{D42A27DB-BD31-4B8C-83A1-F6EECF244321}">
                <p14:modId xmlns:p14="http://schemas.microsoft.com/office/powerpoint/2010/main" val="3735632800"/>
              </p:ext>
            </p:extLst>
          </p:nvPr>
        </p:nvGraphicFramePr>
        <p:xfrm>
          <a:off x="272562" y="4274086"/>
          <a:ext cx="6086423" cy="1529284"/>
        </p:xfrm>
        <a:graphic>
          <a:graphicData uri="http://schemas.openxmlformats.org/drawingml/2006/table">
            <a:tbl>
              <a:tblPr/>
              <a:tblGrid>
                <a:gridCol w="1054341"/>
                <a:gridCol w="1869059"/>
                <a:gridCol w="1869059"/>
                <a:gridCol w="1293964"/>
              </a:tblGrid>
              <a:tr h="448977">
                <a:tc>
                  <a:txBody>
                    <a:bodyPr/>
                    <a:lstStyle/>
                    <a:p>
                      <a:pPr algn="ctr" fontAlgn="b"/>
                      <a:r>
                        <a:rPr lang="en-US" sz="1300" b="0" i="0" u="none" strike="noStrike" dirty="0">
                          <a:solidFill>
                            <a:schemeClr val="tx1"/>
                          </a:solidFill>
                          <a:effectLst/>
                          <a:latin typeface="Georgia" panose="02040502050405020303" pitchFamily="18" charset="0"/>
                        </a:rPr>
                        <a:t> </a:t>
                      </a:r>
                    </a:p>
                  </a:txBody>
                  <a:tcPr marL="12700" marR="12700" marT="12700" marB="0" anchor="b">
                    <a:lnL>
                      <a:noFill/>
                    </a:lnL>
                    <a:lnR>
                      <a:noFill/>
                    </a:lnR>
                    <a:lnT>
                      <a:noFill/>
                    </a:lnT>
                    <a:lnB w="1905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chemeClr val="tx1"/>
                          </a:solidFill>
                          <a:effectLst/>
                          <a:latin typeface="Georgia" panose="02040502050405020303" pitchFamily="18" charset="0"/>
                        </a:rPr>
                        <a:t>Protein Concentration Before Dialysis (mg/mL)</a:t>
                      </a:r>
                    </a:p>
                  </a:txBody>
                  <a:tcPr marL="12700" marR="12700" marT="12700" marB="0" anchor="b">
                    <a:lnL>
                      <a:noFill/>
                    </a:lnL>
                    <a:lnR>
                      <a:noFill/>
                    </a:lnR>
                    <a:lnT>
                      <a:noFill/>
                    </a:lnT>
                    <a:lnB w="1905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chemeClr val="tx1"/>
                          </a:solidFill>
                          <a:effectLst/>
                          <a:latin typeface="Georgia" panose="02040502050405020303" pitchFamily="18" charset="0"/>
                        </a:rPr>
                        <a:t>Protein Concentration After Dialysis (mg/mL)</a:t>
                      </a:r>
                    </a:p>
                  </a:txBody>
                  <a:tcPr marL="12700" marR="12700" marT="12700" marB="0" anchor="b">
                    <a:lnL>
                      <a:noFill/>
                    </a:lnL>
                    <a:lnR>
                      <a:noFill/>
                    </a:lnR>
                    <a:lnT>
                      <a:noFill/>
                    </a:lnT>
                    <a:lnB w="1905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smtClean="0">
                          <a:solidFill>
                            <a:schemeClr val="tx1"/>
                          </a:solidFill>
                          <a:effectLst/>
                          <a:latin typeface="Georgia" panose="02040502050405020303" pitchFamily="18" charset="0"/>
                        </a:rPr>
                        <a:t>Percent Aggregation </a:t>
                      </a:r>
                      <a:r>
                        <a:rPr lang="en-US" sz="1300" b="1" i="0" u="none" strike="noStrike" dirty="0">
                          <a:solidFill>
                            <a:schemeClr val="tx1"/>
                          </a:solidFill>
                          <a:effectLst/>
                          <a:latin typeface="Georgia" panose="02040502050405020303" pitchFamily="18" charset="0"/>
                        </a:rPr>
                        <a:t>(%)</a:t>
                      </a:r>
                    </a:p>
                  </a:txBody>
                  <a:tcPr marL="12700" marR="12700" marT="12700" marB="0" anchor="b">
                    <a:lnL>
                      <a:noFill/>
                    </a:lnL>
                    <a:lnR>
                      <a:noFill/>
                    </a:lnR>
                    <a:lnT>
                      <a:noFill/>
                    </a:lnT>
                    <a:lnB w="19050" cap="flat" cmpd="sng" algn="ctr">
                      <a:solidFill>
                        <a:scrgbClr r="0" g="0" b="0"/>
                      </a:solidFill>
                      <a:prstDash val="solid"/>
                      <a:round/>
                      <a:headEnd type="none" w="med" len="med"/>
                      <a:tailEnd type="none" w="med" len="med"/>
                    </a:lnB>
                    <a:solidFill>
                      <a:schemeClr val="bg1">
                        <a:lumMod val="85000"/>
                      </a:schemeClr>
                    </a:solidFill>
                  </a:tcPr>
                </a:tc>
              </a:tr>
              <a:tr h="230556">
                <a:tc>
                  <a:txBody>
                    <a:bodyPr/>
                    <a:lstStyle/>
                    <a:p>
                      <a:pPr algn="ctr" fontAlgn="b"/>
                      <a:r>
                        <a:rPr lang="en-US" sz="1300" b="1" i="0" u="none" strike="noStrike">
                          <a:solidFill>
                            <a:schemeClr val="tx1"/>
                          </a:solidFill>
                          <a:effectLst/>
                          <a:latin typeface="Georgia" panose="02040502050405020303" pitchFamily="18" charset="0"/>
                        </a:rPr>
                        <a:t>Sucrose</a:t>
                      </a:r>
                    </a:p>
                  </a:txBody>
                  <a:tcPr marL="12700" marR="12700" marT="12700" marB="0" anchor="b">
                    <a:lnL>
                      <a:noFill/>
                    </a:lnL>
                    <a:lnR>
                      <a:noFill/>
                    </a:lnR>
                    <a:lnT w="1905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0.671</a:t>
                      </a:r>
                    </a:p>
                  </a:txBody>
                  <a:tcPr marL="12700" marR="12700" marT="12700" marB="0" anchor="b">
                    <a:lnL>
                      <a:noFill/>
                    </a:lnL>
                    <a:lnR>
                      <a:noFill/>
                    </a:lnR>
                    <a:lnT w="1905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0.506</a:t>
                      </a:r>
                    </a:p>
                  </a:txBody>
                  <a:tcPr marL="12700" marR="12700" marT="12700" marB="0" anchor="b">
                    <a:lnL>
                      <a:noFill/>
                    </a:lnL>
                    <a:lnR>
                      <a:noFill/>
                    </a:lnR>
                    <a:lnT w="19050" cap="flat" cmpd="sng" algn="ctr">
                      <a:solidFill>
                        <a:scrgbClr r="0" g="0" b="0"/>
                      </a:solidFill>
                      <a:prstDash val="solid"/>
                      <a:round/>
                      <a:headEnd type="none" w="med" len="med"/>
                      <a:tailEnd type="none" w="med" len="med"/>
                    </a:lnT>
                    <a:lnB>
                      <a:noFill/>
                    </a:lnB>
                    <a:solidFill>
                      <a:schemeClr val="bg1">
                        <a:lumMod val="8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24.59</a:t>
                      </a:r>
                    </a:p>
                  </a:txBody>
                  <a:tcPr marL="12700" marR="12700" marT="12700" marB="0" anchor="b">
                    <a:lnL>
                      <a:noFill/>
                    </a:lnL>
                    <a:lnR>
                      <a:noFill/>
                    </a:lnR>
                    <a:lnT w="19050" cap="flat" cmpd="sng" algn="ctr">
                      <a:solidFill>
                        <a:scrgbClr r="0" g="0" b="0"/>
                      </a:solidFill>
                      <a:prstDash val="solid"/>
                      <a:round/>
                      <a:headEnd type="none" w="med" len="med"/>
                      <a:tailEnd type="none" w="med" len="med"/>
                    </a:lnT>
                    <a:lnB>
                      <a:noFill/>
                    </a:lnB>
                    <a:solidFill>
                      <a:schemeClr val="bg1">
                        <a:lumMod val="85000"/>
                      </a:schemeClr>
                    </a:solidFill>
                  </a:tcPr>
                </a:tc>
              </a:tr>
              <a:tr h="230556">
                <a:tc>
                  <a:txBody>
                    <a:bodyPr/>
                    <a:lstStyle/>
                    <a:p>
                      <a:pPr algn="ctr" fontAlgn="b"/>
                      <a:r>
                        <a:rPr lang="en-US" sz="1300" b="1" i="0" u="none" strike="noStrike" dirty="0">
                          <a:solidFill>
                            <a:schemeClr val="tx1"/>
                          </a:solidFill>
                          <a:effectLst/>
                          <a:latin typeface="Georgia" panose="02040502050405020303" pitchFamily="18" charset="0"/>
                        </a:rPr>
                        <a:t>Mannitol</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0.636</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0.527</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17.14</a:t>
                      </a:r>
                    </a:p>
                  </a:txBody>
                  <a:tcPr marL="12700" marR="12700" marT="12700" marB="0" anchor="b">
                    <a:lnL>
                      <a:noFill/>
                    </a:lnL>
                    <a:lnR>
                      <a:noFill/>
                    </a:lnR>
                    <a:lnT>
                      <a:noFill/>
                    </a:lnT>
                    <a:lnB>
                      <a:noFill/>
                    </a:lnB>
                    <a:solidFill>
                      <a:schemeClr val="bg1">
                        <a:lumMod val="85000"/>
                      </a:schemeClr>
                    </a:solidFill>
                  </a:tcPr>
                </a:tc>
              </a:tr>
              <a:tr h="230556">
                <a:tc>
                  <a:txBody>
                    <a:bodyPr/>
                    <a:lstStyle/>
                    <a:p>
                      <a:pPr algn="ctr" fontAlgn="b"/>
                      <a:r>
                        <a:rPr lang="en-US" sz="1300" b="1" i="0" u="none" strike="noStrike" dirty="0">
                          <a:solidFill>
                            <a:schemeClr val="tx1"/>
                          </a:solidFill>
                          <a:effectLst/>
                          <a:latin typeface="Georgia" panose="02040502050405020303" pitchFamily="18" charset="0"/>
                        </a:rPr>
                        <a:t>Sorbitol</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1.398</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0.877</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37.27</a:t>
                      </a:r>
                    </a:p>
                  </a:txBody>
                  <a:tcPr marL="12700" marR="12700" marT="12700" marB="0" anchor="b">
                    <a:lnL>
                      <a:noFill/>
                    </a:lnL>
                    <a:lnR>
                      <a:noFill/>
                    </a:lnR>
                    <a:lnT>
                      <a:noFill/>
                    </a:lnT>
                    <a:lnB>
                      <a:noFill/>
                    </a:lnB>
                    <a:solidFill>
                      <a:schemeClr val="bg1">
                        <a:lumMod val="75000"/>
                      </a:schemeClr>
                    </a:solidFill>
                  </a:tcPr>
                </a:tc>
              </a:tr>
              <a:tr h="230556">
                <a:tc>
                  <a:txBody>
                    <a:bodyPr/>
                    <a:lstStyle/>
                    <a:p>
                      <a:pPr algn="ctr" fontAlgn="b"/>
                      <a:r>
                        <a:rPr lang="en-US" sz="1300" b="1" i="0" u="none" strike="noStrike" dirty="0" smtClean="0">
                          <a:solidFill>
                            <a:schemeClr val="tx1"/>
                          </a:solidFill>
                          <a:effectLst/>
                          <a:latin typeface="Georgia" panose="02040502050405020303" pitchFamily="18" charset="0"/>
                        </a:rPr>
                        <a:t>Glucose</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1.372</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0.581</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en-US" sz="1300" b="0" i="0" u="none" strike="noStrike" dirty="0">
                          <a:solidFill>
                            <a:schemeClr val="tx1"/>
                          </a:solidFill>
                          <a:effectLst/>
                          <a:latin typeface="Georgia" panose="02040502050405020303" pitchFamily="18" charset="0"/>
                        </a:rPr>
                        <a:t>57.65</a:t>
                      </a:r>
                    </a:p>
                  </a:txBody>
                  <a:tcPr marL="12700" marR="12700" marT="12700" marB="0" anchor="b">
                    <a:lnL>
                      <a:noFill/>
                    </a:lnL>
                    <a:lnR>
                      <a:noFill/>
                    </a:lnR>
                    <a:lnT>
                      <a:noFill/>
                    </a:lnT>
                    <a:lnB>
                      <a:noFill/>
                    </a:lnB>
                    <a:solidFill>
                      <a:schemeClr val="bg1">
                        <a:lumMod val="85000"/>
                      </a:schemeClr>
                    </a:solidFill>
                  </a:tcPr>
                </a:tc>
              </a:tr>
            </a:tbl>
          </a:graphicData>
        </a:graphic>
      </p:graphicFrame>
      <p:grpSp>
        <p:nvGrpSpPr>
          <p:cNvPr id="19" name="Group 18"/>
          <p:cNvGrpSpPr/>
          <p:nvPr/>
        </p:nvGrpSpPr>
        <p:grpSpPr>
          <a:xfrm>
            <a:off x="6737955" y="4327045"/>
            <a:ext cx="2121848" cy="1160186"/>
            <a:chOff x="6677272" y="4512726"/>
            <a:chExt cx="2121848" cy="1160186"/>
          </a:xfrm>
        </p:grpSpPr>
        <p:pic>
          <p:nvPicPr>
            <p:cNvPr id="22" name="Picture 21" descr="A4 Dot Blot Sorb and Control.jpg"/>
            <p:cNvPicPr>
              <a:picLocks noChangeAspect="1"/>
            </p:cNvPicPr>
            <p:nvPr/>
          </p:nvPicPr>
          <p:blipFill rotWithShape="1">
            <a:blip r:embed="rId5">
              <a:extLst>
                <a:ext uri="{28A0092B-C50C-407E-A947-70E740481C1C}">
                  <a14:useLocalDpi xmlns:a14="http://schemas.microsoft.com/office/drawing/2010/main" val="0"/>
                </a:ext>
              </a:extLst>
            </a:blip>
            <a:srcRect l="4395" t="5528" r="23346" b="79188"/>
            <a:stretch/>
          </p:blipFill>
          <p:spPr>
            <a:xfrm>
              <a:off x="6677272" y="4512726"/>
              <a:ext cx="2121745" cy="933215"/>
            </a:xfrm>
            <a:prstGeom prst="rect">
              <a:avLst/>
            </a:prstGeom>
          </p:spPr>
        </p:pic>
        <p:sp>
          <p:nvSpPr>
            <p:cNvPr id="21" name="TextBox 20"/>
            <p:cNvSpPr txBox="1"/>
            <p:nvPr/>
          </p:nvSpPr>
          <p:spPr>
            <a:xfrm>
              <a:off x="6677272" y="5426691"/>
              <a:ext cx="2121848" cy="246221"/>
            </a:xfrm>
            <a:prstGeom prst="rect">
              <a:avLst/>
            </a:prstGeom>
            <a:solidFill>
              <a:schemeClr val="bg1">
                <a:lumMod val="75000"/>
              </a:schemeClr>
            </a:solidFill>
            <a:ln>
              <a:noFill/>
            </a:ln>
          </p:spPr>
          <p:txBody>
            <a:bodyPr wrap="square" rtlCol="0">
              <a:spAutoFit/>
            </a:bodyPr>
            <a:lstStyle/>
            <a:p>
              <a:r>
                <a:rPr lang="en-US" sz="1000" dirty="0" smtClean="0">
                  <a:latin typeface="Georgia" panose="02040502050405020303" pitchFamily="18" charset="0"/>
                  <a:cs typeface="Calibri"/>
                </a:rPr>
                <a:t>Figure 9: Sorbitol dot blot</a:t>
              </a:r>
              <a:endParaRPr lang="en-US" sz="1000" dirty="0">
                <a:latin typeface="Georgia" panose="02040502050405020303" pitchFamily="18" charset="0"/>
                <a:cs typeface="Calibri"/>
              </a:endParaRPr>
            </a:p>
          </p:txBody>
        </p:sp>
      </p:grpSp>
    </p:spTree>
    <p:extLst>
      <p:ext uri="{BB962C8B-B14F-4D97-AF65-F5344CB8AC3E}">
        <p14:creationId xmlns:p14="http://schemas.microsoft.com/office/powerpoint/2010/main" val="2122602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6674" y="1733851"/>
            <a:ext cx="8598568" cy="3276600"/>
          </a:xfrm>
        </p:spPr>
        <p:txBody>
          <a:bodyPr/>
          <a:lstStyle/>
          <a:p>
            <a:r>
              <a:rPr lang="en-US" sz="1900" dirty="0"/>
              <a:t>Sugar and Higher OD: beneficial to produce a large amount of the desired antibody.</a:t>
            </a:r>
          </a:p>
          <a:p>
            <a:r>
              <a:rPr lang="en-US" sz="1900" dirty="0"/>
              <a:t>Sorbitol and </a:t>
            </a:r>
            <a:r>
              <a:rPr lang="en-US" sz="1900" dirty="0" err="1"/>
              <a:t>Mannitol</a:t>
            </a:r>
            <a:r>
              <a:rPr lang="en-US" sz="1900" dirty="0"/>
              <a:t>: positively influence the protein concentration and do not suffer from too much protein loss or aggregation.</a:t>
            </a:r>
          </a:p>
          <a:p>
            <a:r>
              <a:rPr lang="en-US" sz="1900" dirty="0"/>
              <a:t>Larger Sorbitol Experiment: sorbitol increases concentration of protein.</a:t>
            </a:r>
          </a:p>
          <a:p>
            <a:r>
              <a:rPr lang="en-US" sz="1900" dirty="0"/>
              <a:t>Dot Blot: shows protein functionality because the proteins bind to transgenic tissue. </a:t>
            </a:r>
            <a:endParaRPr lang="en-US" sz="1900" dirty="0" smtClean="0"/>
          </a:p>
          <a:p>
            <a:pPr marL="0" indent="0">
              <a:buNone/>
            </a:pPr>
            <a:endParaRPr lang="en-US" sz="1000" dirty="0"/>
          </a:p>
          <a:p>
            <a:pPr marL="0" indent="0">
              <a:buNone/>
            </a:pPr>
            <a:r>
              <a:rPr lang="en-US" sz="2200" b="1" dirty="0"/>
              <a:t>Future</a:t>
            </a:r>
          </a:p>
          <a:p>
            <a:r>
              <a:rPr lang="en-US" sz="1900" dirty="0"/>
              <a:t>ELISA Assay: Use antibodies to detect overexpression of Aβ oligomers in mice samples compared to a control.</a:t>
            </a:r>
          </a:p>
          <a:p>
            <a:r>
              <a:rPr lang="en-US" sz="1900" dirty="0"/>
              <a:t>Biomarkers for Alzheimer’s Disease hopefully!</a:t>
            </a:r>
          </a:p>
          <a:p>
            <a:endParaRPr lang="en-US" sz="2200" dirty="0"/>
          </a:p>
        </p:txBody>
      </p:sp>
      <p:sp>
        <p:nvSpPr>
          <p:cNvPr id="3" name="Title 2"/>
          <p:cNvSpPr>
            <a:spLocks noGrp="1"/>
          </p:cNvSpPr>
          <p:nvPr>
            <p:ph type="title"/>
          </p:nvPr>
        </p:nvSpPr>
        <p:spPr/>
        <p:txBody>
          <a:bodyPr/>
          <a:lstStyle/>
          <a:p>
            <a:r>
              <a:rPr lang="en-US" dirty="0" smtClean="0"/>
              <a:t>Conclusion and Future</a:t>
            </a:r>
            <a:endParaRPr lang="en-US" dirty="0"/>
          </a:p>
        </p:txBody>
      </p:sp>
    </p:spTree>
    <p:extLst>
      <p:ext uri="{BB962C8B-B14F-4D97-AF65-F5344CB8AC3E}">
        <p14:creationId xmlns:p14="http://schemas.microsoft.com/office/powerpoint/2010/main" val="1257332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600" dirty="0"/>
              <a:t>Thank You!</a:t>
            </a:r>
          </a:p>
          <a:p>
            <a:pPr marL="0" indent="0" algn="ctr">
              <a:buNone/>
            </a:pPr>
            <a:r>
              <a:rPr lang="en-US" sz="3600" dirty="0"/>
              <a:t>Questions?</a:t>
            </a:r>
          </a:p>
          <a:p>
            <a:pPr marL="0" indent="0">
              <a:buNone/>
            </a:pPr>
            <a:endParaRPr lang="en-US" dirty="0" smtClean="0"/>
          </a:p>
          <a:p>
            <a:pPr marL="0" indent="0">
              <a:buNone/>
            </a:pPr>
            <a:endParaRPr lang="en-US" dirty="0"/>
          </a:p>
          <a:p>
            <a:pPr marL="0" indent="0">
              <a:buNone/>
            </a:pPr>
            <a:endParaRPr lang="en-US" sz="500" dirty="0" smtClean="0"/>
          </a:p>
          <a:p>
            <a:pPr marL="0" indent="0" algn="just">
              <a:buNone/>
            </a:pPr>
            <a:r>
              <a:rPr lang="en-US" sz="2000" dirty="0"/>
              <a:t>Thank you to the ASU NASA Space Grant Program, and all of the people who make it work, for making my research possible. Thank you to my mentor, Dr. Michael Sierks for the opportunity to work in his lab. Thank you to the lab manager, Phil, and all of the graduate students and post docs in the lab who have helped me along the way! </a:t>
            </a:r>
          </a:p>
          <a:p>
            <a:pPr marL="0" indent="0">
              <a:buNone/>
            </a:pPr>
            <a:endParaRPr lang="en-US" dirty="0"/>
          </a:p>
        </p:txBody>
      </p:sp>
      <p:sp>
        <p:nvSpPr>
          <p:cNvPr id="3" name="Title 2"/>
          <p:cNvSpPr>
            <a:spLocks noGrp="1"/>
          </p:cNvSpPr>
          <p:nvPr>
            <p:ph type="title"/>
          </p:nvPr>
        </p:nvSpPr>
        <p:spPr/>
        <p:txBody>
          <a:bodyPr/>
          <a:lstStyle/>
          <a:p>
            <a:r>
              <a:rPr lang="en-US" dirty="0" smtClean="0"/>
              <a:t>Acknowledgments </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176031" y="1737040"/>
            <a:ext cx="2557541" cy="2067474"/>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914400" y="1634635"/>
            <a:ext cx="1600200" cy="2272285"/>
          </a:xfrm>
          <a:prstGeom prst="rect">
            <a:avLst/>
          </a:prstGeom>
          <a:noFill/>
          <a:ln w="9525">
            <a:noFill/>
            <a:miter lim="800000"/>
            <a:headEnd/>
            <a:tailEnd/>
          </a:ln>
        </p:spPr>
      </p:pic>
    </p:spTree>
    <p:extLst>
      <p:ext uri="{BB962C8B-B14F-4D97-AF65-F5344CB8AC3E}">
        <p14:creationId xmlns:p14="http://schemas.microsoft.com/office/powerpoint/2010/main" val="1676011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ASUMaroon_Gr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SUmaroon" id="{0C816865-E452-4DE6-AC68-97D062F662D0}" vid="{D5AD61D7-2405-4B1E-9E37-D4FE0DC0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ASUmaroon</Template>
  <TotalTime>60</TotalTime>
  <Words>831</Words>
  <Application>Microsoft Office PowerPoint</Application>
  <PresentationFormat>On-screen Show (4:3)</PresentationFormat>
  <Paragraphs>136</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Centaur</vt:lpstr>
      <vt:lpstr>Georgia</vt:lpstr>
      <vt:lpstr>Times New Roman</vt:lpstr>
      <vt:lpstr>Wingdings</vt:lpstr>
      <vt:lpstr>ASUMaroon_Gray</vt:lpstr>
      <vt:lpstr>Optimization of the Production of Function Antibodies to Discover Diagnostics and Therapeutics for Alzheimer’s Disease</vt:lpstr>
      <vt:lpstr>Introduction</vt:lpstr>
      <vt:lpstr>Protein Research Background</vt:lpstr>
      <vt:lpstr>Protein Research Background</vt:lpstr>
      <vt:lpstr>Approach</vt:lpstr>
      <vt:lpstr>Method</vt:lpstr>
      <vt:lpstr>Results</vt:lpstr>
      <vt:lpstr>Conclusion and Future</vt:lpstr>
      <vt:lpstr>Acknowledgments </vt:lpstr>
      <vt:lpstr>References</vt:lpstr>
    </vt:vector>
  </TitlesOfParts>
  <Company>Arizona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 of the Production of Function Antibodies to Discover Diagnostics and Therapeutics for Alzheimer’s Disease</dc:title>
  <dc:creator>Taylor Dolberg (Student)</dc:creator>
  <cp:lastModifiedBy>Taylor Dolberg (Student)</cp:lastModifiedBy>
  <cp:revision>15</cp:revision>
  <dcterms:created xsi:type="dcterms:W3CDTF">2014-04-02T02:39:39Z</dcterms:created>
  <dcterms:modified xsi:type="dcterms:W3CDTF">2014-04-02T03:44:27Z</dcterms:modified>
</cp:coreProperties>
</file>